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9" r:id="rId9"/>
    <p:sldId id="263" r:id="rId10"/>
    <p:sldId id="264" r:id="rId11"/>
    <p:sldId id="267" r:id="rId12"/>
    <p:sldId id="266" r:id="rId13"/>
    <p:sldId id="268" r:id="rId14"/>
  </p:sldIdLst>
  <p:sldSz cx="14630400" cy="8229600"/>
  <p:notesSz cx="8229600" cy="14630400"/>
  <p:embeddedFontLst>
    <p:embeddedFont>
      <p:font typeface="Geist" panose="020B0604020202020204" charset="0"/>
      <p:regular r:id="rId16"/>
    </p:embeddedFont>
  </p:embeddedFontLst>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0" d="100"/>
          <a:sy n="80" d="100"/>
        </p:scale>
        <p:origin x="58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7113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6747">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90" y="1105257"/>
            <a:ext cx="7556421" cy="2835116"/>
          </a:xfrm>
          <a:prstGeom prst="rect">
            <a:avLst/>
          </a:prstGeom>
          <a:noFill/>
          <a:ln/>
        </p:spPr>
        <p:txBody>
          <a:bodyPr wrap="square" lIns="0" tIns="0" rIns="0" bIns="0" rtlCol="0" anchor="t"/>
          <a:lstStyle/>
          <a:p>
            <a:pPr marL="0" indent="0" algn="ctr">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NutriHuella – Alimentación Natural Personalizada con IA para nuestras mascotas</a:t>
            </a:r>
            <a:endParaRPr lang="en-US" sz="4450" dirty="0"/>
          </a:p>
        </p:txBody>
      </p:sp>
      <p:sp>
        <p:nvSpPr>
          <p:cNvPr id="4" name="Text 1"/>
          <p:cNvSpPr/>
          <p:nvPr/>
        </p:nvSpPr>
        <p:spPr>
          <a:xfrm>
            <a:off x="6280190" y="4280535"/>
            <a:ext cx="7556421" cy="362903"/>
          </a:xfrm>
          <a:prstGeom prst="rect">
            <a:avLst/>
          </a:prstGeom>
          <a:noFill/>
          <a:ln/>
        </p:spPr>
        <p:txBody>
          <a:bodyPr wrap="none" lIns="0" tIns="0" rIns="0" bIns="0" rtlCol="0" anchor="t"/>
          <a:lstStyle/>
          <a:p>
            <a:pPr marL="0" indent="0" algn="ctr">
              <a:lnSpc>
                <a:spcPts val="2850"/>
              </a:lnSpc>
              <a:buNone/>
            </a:pPr>
            <a:r>
              <a:rPr lang="en-US" sz="1750" dirty="0">
                <a:solidFill>
                  <a:srgbClr val="4B4A4A"/>
                </a:solidFill>
                <a:latin typeface="Geist" pitchFamily="34" charset="0"/>
                <a:ea typeface="Geist" pitchFamily="34" charset="-122"/>
                <a:cs typeface="Geist" pitchFamily="34" charset="-120"/>
              </a:rPr>
              <a:t>Proyecto de Título – Ingeniería en Informática (Duoc UC)</a:t>
            </a:r>
            <a:endParaRPr lang="en-US" sz="1750" dirty="0"/>
          </a:p>
        </p:txBody>
      </p:sp>
      <p:pic>
        <p:nvPicPr>
          <p:cNvPr id="5" name="Image 1" descr="preencoded.png"/>
          <p:cNvPicPr>
            <a:picLocks noChangeAspect="1"/>
          </p:cNvPicPr>
          <p:nvPr/>
        </p:nvPicPr>
        <p:blipFill>
          <a:blip r:embed="rId4"/>
          <a:stretch>
            <a:fillRect/>
          </a:stretch>
        </p:blipFill>
        <p:spPr>
          <a:xfrm>
            <a:off x="6280190" y="4898588"/>
            <a:ext cx="6918246" cy="2225635"/>
          </a:xfrm>
          <a:prstGeom prst="rect">
            <a:avLst/>
          </a:prstGeom>
        </p:spPr>
      </p:pic>
      <p:pic>
        <p:nvPicPr>
          <p:cNvPr id="7" name="Imagen 6">
            <a:extLst>
              <a:ext uri="{FF2B5EF4-FFF2-40B4-BE49-F238E27FC236}">
                <a16:creationId xmlns:a16="http://schemas.microsoft.com/office/drawing/2014/main" id="{FFDB4FE2-CFC0-F56D-0A6F-F86B68B1CDA7}"/>
              </a:ext>
            </a:extLst>
          </p:cNvPr>
          <p:cNvPicPr>
            <a:picLocks noChangeAspect="1"/>
          </p:cNvPicPr>
          <p:nvPr/>
        </p:nvPicPr>
        <p:blipFill>
          <a:blip r:embed="rId5"/>
          <a:stretch>
            <a:fillRect/>
          </a:stretch>
        </p:blipFill>
        <p:spPr>
          <a:xfrm>
            <a:off x="12791818" y="7682345"/>
            <a:ext cx="1838582" cy="44773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261842" y="627221"/>
            <a:ext cx="6106597" cy="566976"/>
          </a:xfrm>
          <a:prstGeom prst="rect">
            <a:avLst/>
          </a:prstGeom>
          <a:noFill/>
          <a:ln/>
        </p:spPr>
        <p:txBody>
          <a:bodyPr wrap="none" lIns="0" tIns="0" rIns="0" bIns="0" rtlCol="0" anchor="t"/>
          <a:lstStyle/>
          <a:p>
            <a:pPr marL="0" indent="0" algn="ctr">
              <a:lnSpc>
                <a:spcPts val="4450"/>
              </a:lnSpc>
              <a:buNone/>
            </a:pPr>
            <a:r>
              <a:rPr lang="en-US" sz="5400" b="1" dirty="0">
                <a:solidFill>
                  <a:srgbClr val="006747"/>
                </a:solidFill>
                <a:latin typeface="Noto Serif SC Bold" pitchFamily="34" charset="0"/>
                <a:ea typeface="Noto Serif SC Bold" pitchFamily="34" charset="-122"/>
                <a:cs typeface="Noto Serif SC Bold" pitchFamily="34" charset="-120"/>
              </a:rPr>
              <a:t>Cronograma de Desarrollo</a:t>
            </a:r>
            <a:endParaRPr lang="en-US" sz="5400" dirty="0"/>
          </a:p>
        </p:txBody>
      </p:sp>
      <p:sp>
        <p:nvSpPr>
          <p:cNvPr id="29" name="Rectangle 4">
            <a:extLst>
              <a:ext uri="{FF2B5EF4-FFF2-40B4-BE49-F238E27FC236}">
                <a16:creationId xmlns:a16="http://schemas.microsoft.com/office/drawing/2014/main" id="{8C5884F7-623C-6B63-E145-BE133F7F5764}"/>
              </a:ext>
            </a:extLst>
          </p:cNvPr>
          <p:cNvSpPr>
            <a:spLocks noChangeArrowheads="1"/>
          </p:cNvSpPr>
          <p:nvPr/>
        </p:nvSpPr>
        <p:spPr bwMode="auto">
          <a:xfrm>
            <a:off x="9734309" y="2129641"/>
            <a:ext cx="503498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FontTx/>
              <a:buChar char="•"/>
            </a:pPr>
            <a:r>
              <a:rPr lang="es-CL" altLang="es-CL" b="1" dirty="0">
                <a:latin typeface="Arial" panose="020B0604020202020204" pitchFamily="34" charset="0"/>
              </a:rPr>
              <a:t>Análisis y Diseño:</a:t>
            </a:r>
            <a:r>
              <a:rPr lang="es-CL" altLang="es-CL" dirty="0">
                <a:latin typeface="Arial" panose="020B0604020202020204" pitchFamily="34" charset="0"/>
              </a:rPr>
              <a:t> Septiembre – inicios de Octubre 2025</a:t>
            </a:r>
          </a:p>
          <a:p>
            <a:pPr lvl="0" eaLnBrk="0" fontAlgn="base" hangingPunct="0">
              <a:spcBef>
                <a:spcPct val="0"/>
              </a:spcBef>
              <a:spcAft>
                <a:spcPct val="0"/>
              </a:spcAft>
              <a:buFontTx/>
              <a:buChar char="•"/>
            </a:pPr>
            <a:r>
              <a:rPr lang="es-CL" altLang="es-CL" b="1" dirty="0">
                <a:latin typeface="Arial" panose="020B0604020202020204" pitchFamily="34" charset="0"/>
              </a:rPr>
              <a:t>Desarrollo (</a:t>
            </a:r>
            <a:r>
              <a:rPr lang="es-CL" altLang="es-CL" b="1" dirty="0" err="1">
                <a:latin typeface="Arial" panose="020B0604020202020204" pitchFamily="34" charset="0"/>
              </a:rPr>
              <a:t>Sprints</a:t>
            </a:r>
            <a:r>
              <a:rPr lang="es-CL" altLang="es-CL" b="1" dirty="0">
                <a:latin typeface="Arial" panose="020B0604020202020204" pitchFamily="34" charset="0"/>
              </a:rPr>
              <a:t> 1–3):</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1 → </a:t>
            </a:r>
            <a:r>
              <a:rPr lang="es-CL" altLang="es-CL" b="1" dirty="0">
                <a:latin typeface="Arial" panose="020B0604020202020204" pitchFamily="34" charset="0"/>
              </a:rPr>
              <a:t>01–05 septiembre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2 → </a:t>
            </a:r>
            <a:r>
              <a:rPr lang="es-CL" altLang="es-CL" b="1" dirty="0">
                <a:latin typeface="Arial" panose="020B0604020202020204" pitchFamily="34" charset="0"/>
              </a:rPr>
              <a:t>08–19 septiembre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3 → </a:t>
            </a:r>
            <a:r>
              <a:rPr lang="es-CL" altLang="es-CL" b="1" dirty="0">
                <a:latin typeface="Arial" panose="020B0604020202020204" pitchFamily="34" charset="0"/>
              </a:rPr>
              <a:t>22 septiembre – 03 octubre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b="1" dirty="0">
                <a:latin typeface="Arial" panose="020B0604020202020204" pitchFamily="34" charset="0"/>
              </a:rPr>
              <a:t>Desarrollo (</a:t>
            </a:r>
            <a:r>
              <a:rPr lang="es-CL" altLang="es-CL" b="1" dirty="0" err="1">
                <a:latin typeface="Arial" panose="020B0604020202020204" pitchFamily="34" charset="0"/>
              </a:rPr>
              <a:t>Sprints</a:t>
            </a:r>
            <a:r>
              <a:rPr lang="es-CL" altLang="es-CL" b="1" dirty="0">
                <a:latin typeface="Arial" panose="020B0604020202020204" pitchFamily="34" charset="0"/>
              </a:rPr>
              <a:t> 4–6):</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4 → </a:t>
            </a:r>
            <a:r>
              <a:rPr lang="es-CL" altLang="es-CL" b="1" dirty="0">
                <a:latin typeface="Arial" panose="020B0604020202020204" pitchFamily="34" charset="0"/>
              </a:rPr>
              <a:t>06–17 octubre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5 → </a:t>
            </a:r>
            <a:r>
              <a:rPr lang="es-CL" altLang="es-CL" b="1" dirty="0">
                <a:latin typeface="Arial" panose="020B0604020202020204" pitchFamily="34" charset="0"/>
              </a:rPr>
              <a:t>20–31 octubre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6 → </a:t>
            </a:r>
            <a:r>
              <a:rPr lang="es-CL" altLang="es-CL" b="1" dirty="0">
                <a:latin typeface="Arial" panose="020B0604020202020204" pitchFamily="34" charset="0"/>
              </a:rPr>
              <a:t>03–08 noviembre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b="1" dirty="0">
                <a:latin typeface="Arial" panose="020B0604020202020204" pitchFamily="34" charset="0"/>
              </a:rPr>
              <a:t>Pruebas y QA:</a:t>
            </a:r>
            <a:r>
              <a:rPr lang="es-CL" altLang="es-CL" dirty="0">
                <a:latin typeface="Arial" panose="020B0604020202020204" pitchFamily="34" charset="0"/>
              </a:rPr>
              <a:t> </a:t>
            </a:r>
            <a:r>
              <a:rPr lang="es-CL" altLang="es-CL" b="1" dirty="0">
                <a:latin typeface="Arial" panose="020B0604020202020204" pitchFamily="34" charset="0"/>
              </a:rPr>
              <a:t>09 noviembre 2025</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b="1" dirty="0">
                <a:latin typeface="Arial" panose="020B0604020202020204" pitchFamily="34" charset="0"/>
              </a:rPr>
              <a:t>Entrega Final:</a:t>
            </a:r>
            <a:r>
              <a:rPr lang="es-CL" altLang="es-CL" dirty="0">
                <a:latin typeface="Arial" panose="020B0604020202020204" pitchFamily="34" charset="0"/>
              </a:rPr>
              <a:t> </a:t>
            </a:r>
            <a:r>
              <a:rPr lang="es-CL" altLang="es-CL" b="1" dirty="0">
                <a:latin typeface="Arial" panose="020B0604020202020204" pitchFamily="34" charset="0"/>
              </a:rPr>
              <a:t>20 noviembre 2025</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b="1" dirty="0">
                <a:latin typeface="Arial" panose="020B0604020202020204" pitchFamily="34" charset="0"/>
              </a:rPr>
              <a:t>Presentación Final del Proyecto (hito clave):</a:t>
            </a:r>
            <a:r>
              <a:rPr lang="es-CL" altLang="es-CL" dirty="0">
                <a:latin typeface="Arial" panose="020B0604020202020204" pitchFamily="34" charset="0"/>
              </a:rPr>
              <a:t> </a:t>
            </a:r>
            <a:r>
              <a:rPr lang="es-CL" altLang="es-CL" b="1" dirty="0">
                <a:latin typeface="Arial" panose="020B0604020202020204" pitchFamily="34" charset="0"/>
              </a:rPr>
              <a:t>21 noviembre 2025</a:t>
            </a:r>
            <a:endParaRPr lang="es-CL" altLang="es-CL" dirty="0">
              <a:latin typeface="Arial" panose="020B0604020202020204" pitchFamily="34" charset="0"/>
            </a:endParaRPr>
          </a:p>
        </p:txBody>
      </p:sp>
      <p:pic>
        <p:nvPicPr>
          <p:cNvPr id="31" name="Imagen 30">
            <a:extLst>
              <a:ext uri="{FF2B5EF4-FFF2-40B4-BE49-F238E27FC236}">
                <a16:creationId xmlns:a16="http://schemas.microsoft.com/office/drawing/2014/main" id="{3561DD9D-4793-105C-EE23-C24AB13A24FF}"/>
              </a:ext>
            </a:extLst>
          </p:cNvPr>
          <p:cNvPicPr>
            <a:picLocks noChangeAspect="1"/>
          </p:cNvPicPr>
          <p:nvPr/>
        </p:nvPicPr>
        <p:blipFill>
          <a:blip r:embed="rId3"/>
          <a:stretch>
            <a:fillRect/>
          </a:stretch>
        </p:blipFill>
        <p:spPr>
          <a:xfrm>
            <a:off x="168720" y="1946554"/>
            <a:ext cx="9454744" cy="4548846"/>
          </a:xfrm>
          <a:prstGeom prst="rect">
            <a:avLst/>
          </a:prstGeom>
        </p:spPr>
      </p:pic>
      <p:pic>
        <p:nvPicPr>
          <p:cNvPr id="4" name="Imagen 3">
            <a:extLst>
              <a:ext uri="{FF2B5EF4-FFF2-40B4-BE49-F238E27FC236}">
                <a16:creationId xmlns:a16="http://schemas.microsoft.com/office/drawing/2014/main" id="{95949E23-E532-7D72-11AA-B64963F86254}"/>
              </a:ext>
            </a:extLst>
          </p:cNvPr>
          <p:cNvPicPr>
            <a:picLocks noChangeAspect="1"/>
          </p:cNvPicPr>
          <p:nvPr/>
        </p:nvPicPr>
        <p:blipFill>
          <a:blip r:embed="rId4"/>
          <a:stretch>
            <a:fillRect/>
          </a:stretch>
        </p:blipFill>
        <p:spPr>
          <a:xfrm>
            <a:off x="12721788" y="7793635"/>
            <a:ext cx="1810003" cy="31436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601200" cy="8229600"/>
          </a:xfrm>
          <a:prstGeom prst="rect">
            <a:avLst/>
          </a:prstGeom>
        </p:spPr>
      </p:pic>
      <p:sp>
        <p:nvSpPr>
          <p:cNvPr id="3" name="Text 0"/>
          <p:cNvSpPr/>
          <p:nvPr/>
        </p:nvSpPr>
        <p:spPr>
          <a:xfrm>
            <a:off x="9937790" y="644485"/>
            <a:ext cx="3898821" cy="737235"/>
          </a:xfrm>
          <a:prstGeom prst="rect">
            <a:avLst/>
          </a:prstGeom>
          <a:noFill/>
          <a:ln/>
        </p:spPr>
        <p:txBody>
          <a:bodyPr wrap="square" lIns="0" tIns="0" rIns="0" bIns="0" rtlCol="0" anchor="t"/>
          <a:lstStyle/>
          <a:p>
            <a:pPr marL="0" indent="0" algn="ctr">
              <a:lnSpc>
                <a:spcPts val="2900"/>
              </a:lnSpc>
              <a:buNone/>
            </a:pPr>
            <a:r>
              <a:rPr lang="en-US" sz="2300" b="1" dirty="0">
                <a:solidFill>
                  <a:srgbClr val="006747"/>
                </a:solidFill>
                <a:latin typeface="Noto Serif SC Bold" pitchFamily="34" charset="0"/>
                <a:ea typeface="Noto Serif SC Bold" pitchFamily="34" charset="-122"/>
                <a:cs typeface="Noto Serif SC Bold" pitchFamily="34" charset="-120"/>
              </a:rPr>
              <a:t>Metodología de Trabajo: Scrum</a:t>
            </a:r>
            <a:endParaRPr lang="en-US" sz="2300" dirty="0"/>
          </a:p>
        </p:txBody>
      </p:sp>
      <p:sp>
        <p:nvSpPr>
          <p:cNvPr id="4" name="Text 1"/>
          <p:cNvSpPr/>
          <p:nvPr/>
        </p:nvSpPr>
        <p:spPr>
          <a:xfrm>
            <a:off x="9937790" y="1547574"/>
            <a:ext cx="3898821" cy="707231"/>
          </a:xfrm>
          <a:prstGeom prst="rect">
            <a:avLst/>
          </a:prstGeom>
          <a:noFill/>
          <a:ln/>
        </p:spPr>
        <p:txBody>
          <a:bodyPr wrap="square" lIns="0" tIns="0" rIns="0" bIns="0" rtlCol="0" anchor="t"/>
          <a:lstStyle/>
          <a:p>
            <a:pPr marL="0" indent="0" algn="ctr">
              <a:lnSpc>
                <a:spcPts val="1850"/>
              </a:lnSpc>
              <a:buNone/>
            </a:pPr>
            <a:r>
              <a:rPr lang="en-US" sz="1150" dirty="0">
                <a:solidFill>
                  <a:srgbClr val="4B4A4A"/>
                </a:solidFill>
                <a:latin typeface="Geist" pitchFamily="34" charset="0"/>
                <a:ea typeface="Geist" pitchFamily="34" charset="-122"/>
                <a:cs typeface="Geist" pitchFamily="34" charset="-120"/>
              </a:rPr>
              <a:t>Hemos estructurado el desarrollo de NutriHuella en 6 Sprints ágiles, cada uno con objetivos claros para asegurar un progreso constante y adaptativo.</a:t>
            </a:r>
            <a:endParaRPr lang="en-US" sz="1150" dirty="0"/>
          </a:p>
        </p:txBody>
      </p:sp>
      <p:sp>
        <p:nvSpPr>
          <p:cNvPr id="5" name="Shape 2"/>
          <p:cNvSpPr/>
          <p:nvPr/>
        </p:nvSpPr>
        <p:spPr>
          <a:xfrm>
            <a:off x="11879580" y="2420660"/>
            <a:ext cx="15240" cy="5164455"/>
          </a:xfrm>
          <a:prstGeom prst="roundRect">
            <a:avLst>
              <a:gd name="adj" fmla="val 870696"/>
            </a:avLst>
          </a:prstGeom>
          <a:solidFill>
            <a:srgbClr val="B7D5CA"/>
          </a:solidFill>
          <a:ln/>
        </p:spPr>
        <p:txBody>
          <a:bodyPr/>
          <a:lstStyle/>
          <a:p>
            <a:endParaRPr lang="es-CL"/>
          </a:p>
        </p:txBody>
      </p:sp>
      <p:sp>
        <p:nvSpPr>
          <p:cNvPr id="6" name="Shape 3"/>
          <p:cNvSpPr/>
          <p:nvPr/>
        </p:nvSpPr>
        <p:spPr>
          <a:xfrm>
            <a:off x="11607641" y="2578894"/>
            <a:ext cx="294799" cy="15240"/>
          </a:xfrm>
          <a:prstGeom prst="roundRect">
            <a:avLst>
              <a:gd name="adj" fmla="val 870696"/>
            </a:avLst>
          </a:prstGeom>
          <a:solidFill>
            <a:srgbClr val="B7D5CA"/>
          </a:solidFill>
          <a:ln/>
        </p:spPr>
        <p:txBody>
          <a:bodyPr/>
          <a:lstStyle/>
          <a:p>
            <a:endParaRPr lang="es-CL"/>
          </a:p>
        </p:txBody>
      </p:sp>
      <p:sp>
        <p:nvSpPr>
          <p:cNvPr id="7" name="Shape 4"/>
          <p:cNvSpPr/>
          <p:nvPr/>
        </p:nvSpPr>
        <p:spPr>
          <a:xfrm>
            <a:off x="11831955" y="2531269"/>
            <a:ext cx="110490" cy="110490"/>
          </a:xfrm>
          <a:prstGeom prst="roundRect">
            <a:avLst>
              <a:gd name="adj" fmla="val 413793"/>
            </a:avLst>
          </a:prstGeom>
          <a:solidFill>
            <a:srgbClr val="006747"/>
          </a:solidFill>
          <a:ln/>
        </p:spPr>
        <p:txBody>
          <a:bodyPr/>
          <a:lstStyle/>
          <a:p>
            <a:endParaRPr lang="es-CL"/>
          </a:p>
        </p:txBody>
      </p:sp>
      <p:sp>
        <p:nvSpPr>
          <p:cNvPr id="8" name="Text 5"/>
          <p:cNvSpPr/>
          <p:nvPr/>
        </p:nvSpPr>
        <p:spPr>
          <a:xfrm>
            <a:off x="9937790" y="2471261"/>
            <a:ext cx="1359694" cy="230386"/>
          </a:xfrm>
          <a:prstGeom prst="rect">
            <a:avLst/>
          </a:prstGeom>
          <a:noFill/>
          <a:ln/>
        </p:spPr>
        <p:txBody>
          <a:bodyPr wrap="none" lIns="0" tIns="0" rIns="0" bIns="0" rtlCol="0" anchor="t"/>
          <a:lstStyle/>
          <a:p>
            <a:pPr marL="0" indent="0" algn="r">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1</a:t>
            </a:r>
            <a:endParaRPr lang="en-US" sz="1450" dirty="0"/>
          </a:p>
        </p:txBody>
      </p:sp>
      <p:sp>
        <p:nvSpPr>
          <p:cNvPr id="9" name="Text 6"/>
          <p:cNvSpPr/>
          <p:nvPr/>
        </p:nvSpPr>
        <p:spPr>
          <a:xfrm>
            <a:off x="9937790" y="2789992"/>
            <a:ext cx="1359694" cy="471488"/>
          </a:xfrm>
          <a:prstGeom prst="rect">
            <a:avLst/>
          </a:prstGeom>
          <a:noFill/>
          <a:ln/>
        </p:spPr>
        <p:txBody>
          <a:bodyPr wrap="square" lIns="0" tIns="0" rIns="0" bIns="0" rtlCol="0" anchor="t"/>
          <a:lstStyle/>
          <a:p>
            <a:pPr marL="0" indent="0" algn="r">
              <a:lnSpc>
                <a:spcPts val="1850"/>
              </a:lnSpc>
              <a:buNone/>
            </a:pPr>
            <a:r>
              <a:rPr lang="en-US" sz="1150" dirty="0">
                <a:solidFill>
                  <a:srgbClr val="4B4A4A"/>
                </a:solidFill>
                <a:latin typeface="Geist" pitchFamily="34" charset="0"/>
                <a:ea typeface="Geist" pitchFamily="34" charset="-122"/>
                <a:cs typeface="Geist" pitchFamily="34" charset="-120"/>
              </a:rPr>
              <a:t>Autenticación y Perfiles</a:t>
            </a:r>
            <a:endParaRPr lang="en-US" sz="1150" dirty="0"/>
          </a:p>
        </p:txBody>
      </p:sp>
      <p:sp>
        <p:nvSpPr>
          <p:cNvPr id="10" name="Shape 7"/>
          <p:cNvSpPr/>
          <p:nvPr/>
        </p:nvSpPr>
        <p:spPr>
          <a:xfrm>
            <a:off x="11871960" y="3463409"/>
            <a:ext cx="294799" cy="15240"/>
          </a:xfrm>
          <a:prstGeom prst="roundRect">
            <a:avLst>
              <a:gd name="adj" fmla="val 870696"/>
            </a:avLst>
          </a:prstGeom>
          <a:solidFill>
            <a:srgbClr val="B7D5CA"/>
          </a:solidFill>
          <a:ln/>
        </p:spPr>
        <p:txBody>
          <a:bodyPr/>
          <a:lstStyle/>
          <a:p>
            <a:endParaRPr lang="es-CL"/>
          </a:p>
        </p:txBody>
      </p:sp>
      <p:sp>
        <p:nvSpPr>
          <p:cNvPr id="11" name="Shape 8"/>
          <p:cNvSpPr/>
          <p:nvPr/>
        </p:nvSpPr>
        <p:spPr>
          <a:xfrm>
            <a:off x="11831955" y="3415784"/>
            <a:ext cx="110490" cy="110490"/>
          </a:xfrm>
          <a:prstGeom prst="roundRect">
            <a:avLst>
              <a:gd name="adj" fmla="val 413793"/>
            </a:avLst>
          </a:prstGeom>
          <a:solidFill>
            <a:srgbClr val="006747"/>
          </a:solidFill>
          <a:ln/>
        </p:spPr>
        <p:txBody>
          <a:bodyPr/>
          <a:lstStyle/>
          <a:p>
            <a:endParaRPr lang="es-CL"/>
          </a:p>
        </p:txBody>
      </p:sp>
      <p:sp>
        <p:nvSpPr>
          <p:cNvPr id="12" name="Text 9"/>
          <p:cNvSpPr/>
          <p:nvPr/>
        </p:nvSpPr>
        <p:spPr>
          <a:xfrm>
            <a:off x="12476917" y="3355777"/>
            <a:ext cx="1359694" cy="230386"/>
          </a:xfrm>
          <a:prstGeom prst="rect">
            <a:avLst/>
          </a:prstGeom>
          <a:noFill/>
          <a:ln/>
        </p:spPr>
        <p:txBody>
          <a:bodyPr wrap="none" lIns="0" tIns="0" rIns="0" bIns="0" rtlCol="0" anchor="t"/>
          <a:lstStyle/>
          <a:p>
            <a:pPr marL="0" indent="0" algn="l">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2</a:t>
            </a:r>
            <a:endParaRPr lang="en-US" sz="1450" dirty="0"/>
          </a:p>
        </p:txBody>
      </p:sp>
      <p:sp>
        <p:nvSpPr>
          <p:cNvPr id="13" name="Text 10"/>
          <p:cNvSpPr/>
          <p:nvPr/>
        </p:nvSpPr>
        <p:spPr>
          <a:xfrm>
            <a:off x="12476917" y="3674507"/>
            <a:ext cx="1359694" cy="471488"/>
          </a:xfrm>
          <a:prstGeom prst="rect">
            <a:avLst/>
          </a:prstGeom>
          <a:noFill/>
          <a:ln/>
        </p:spPr>
        <p:txBody>
          <a:bodyPr wrap="square" lIns="0" tIns="0" rIns="0" bIns="0" rtlCol="0" anchor="t"/>
          <a:lstStyle/>
          <a:p>
            <a:pPr marL="0" indent="0" algn="l">
              <a:lnSpc>
                <a:spcPts val="1850"/>
              </a:lnSpc>
              <a:buNone/>
            </a:pPr>
            <a:r>
              <a:rPr lang="en-US" sz="1150" dirty="0">
                <a:solidFill>
                  <a:srgbClr val="4B4A4A"/>
                </a:solidFill>
                <a:latin typeface="Geist" pitchFamily="34" charset="0"/>
                <a:ea typeface="Geist" pitchFamily="34" charset="-122"/>
                <a:cs typeface="Geist" pitchFamily="34" charset="-120"/>
              </a:rPr>
              <a:t>Motor de IA y Ficha Clínica</a:t>
            </a:r>
            <a:endParaRPr lang="en-US" sz="1150" dirty="0"/>
          </a:p>
        </p:txBody>
      </p:sp>
      <p:sp>
        <p:nvSpPr>
          <p:cNvPr id="14" name="Shape 11"/>
          <p:cNvSpPr/>
          <p:nvPr/>
        </p:nvSpPr>
        <p:spPr>
          <a:xfrm>
            <a:off x="11607641" y="4225766"/>
            <a:ext cx="294799" cy="15240"/>
          </a:xfrm>
          <a:prstGeom prst="roundRect">
            <a:avLst>
              <a:gd name="adj" fmla="val 870696"/>
            </a:avLst>
          </a:prstGeom>
          <a:solidFill>
            <a:srgbClr val="B7D5CA"/>
          </a:solidFill>
          <a:ln/>
        </p:spPr>
        <p:txBody>
          <a:bodyPr/>
          <a:lstStyle/>
          <a:p>
            <a:endParaRPr lang="es-CL"/>
          </a:p>
        </p:txBody>
      </p:sp>
      <p:sp>
        <p:nvSpPr>
          <p:cNvPr id="15" name="Shape 12"/>
          <p:cNvSpPr/>
          <p:nvPr/>
        </p:nvSpPr>
        <p:spPr>
          <a:xfrm>
            <a:off x="11831955" y="4178141"/>
            <a:ext cx="110490" cy="110490"/>
          </a:xfrm>
          <a:prstGeom prst="roundRect">
            <a:avLst>
              <a:gd name="adj" fmla="val 413793"/>
            </a:avLst>
          </a:prstGeom>
          <a:solidFill>
            <a:srgbClr val="006747"/>
          </a:solidFill>
          <a:ln/>
        </p:spPr>
        <p:txBody>
          <a:bodyPr/>
          <a:lstStyle/>
          <a:p>
            <a:endParaRPr lang="es-CL"/>
          </a:p>
        </p:txBody>
      </p:sp>
      <p:sp>
        <p:nvSpPr>
          <p:cNvPr id="16" name="Text 13"/>
          <p:cNvSpPr/>
          <p:nvPr/>
        </p:nvSpPr>
        <p:spPr>
          <a:xfrm>
            <a:off x="9937790" y="4118134"/>
            <a:ext cx="1359694" cy="230386"/>
          </a:xfrm>
          <a:prstGeom prst="rect">
            <a:avLst/>
          </a:prstGeom>
          <a:noFill/>
          <a:ln/>
        </p:spPr>
        <p:txBody>
          <a:bodyPr wrap="none" lIns="0" tIns="0" rIns="0" bIns="0" rtlCol="0" anchor="t"/>
          <a:lstStyle/>
          <a:p>
            <a:pPr marL="0" indent="0" algn="r">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3</a:t>
            </a:r>
            <a:endParaRPr lang="en-US" sz="1450" dirty="0"/>
          </a:p>
        </p:txBody>
      </p:sp>
      <p:sp>
        <p:nvSpPr>
          <p:cNvPr id="17" name="Text 14"/>
          <p:cNvSpPr/>
          <p:nvPr/>
        </p:nvSpPr>
        <p:spPr>
          <a:xfrm>
            <a:off x="9937790" y="4436864"/>
            <a:ext cx="1359694" cy="471488"/>
          </a:xfrm>
          <a:prstGeom prst="rect">
            <a:avLst/>
          </a:prstGeom>
          <a:noFill/>
          <a:ln/>
        </p:spPr>
        <p:txBody>
          <a:bodyPr wrap="square" lIns="0" tIns="0" rIns="0" bIns="0" rtlCol="0" anchor="t"/>
          <a:lstStyle/>
          <a:p>
            <a:pPr marL="0" indent="0" algn="r">
              <a:lnSpc>
                <a:spcPts val="1850"/>
              </a:lnSpc>
              <a:buNone/>
            </a:pPr>
            <a:r>
              <a:rPr lang="en-US" sz="1150" dirty="0">
                <a:solidFill>
                  <a:srgbClr val="4B4A4A"/>
                </a:solidFill>
                <a:latin typeface="Geist" pitchFamily="34" charset="0"/>
                <a:ea typeface="Geist" pitchFamily="34" charset="-122"/>
                <a:cs typeface="Geist" pitchFamily="34" charset="-120"/>
              </a:rPr>
              <a:t>Generación de Recetas</a:t>
            </a:r>
            <a:endParaRPr lang="en-US" sz="1150" dirty="0"/>
          </a:p>
        </p:txBody>
      </p:sp>
      <p:sp>
        <p:nvSpPr>
          <p:cNvPr id="18" name="Shape 15"/>
          <p:cNvSpPr/>
          <p:nvPr/>
        </p:nvSpPr>
        <p:spPr>
          <a:xfrm>
            <a:off x="11871960" y="4988243"/>
            <a:ext cx="294799" cy="15240"/>
          </a:xfrm>
          <a:prstGeom prst="roundRect">
            <a:avLst>
              <a:gd name="adj" fmla="val 870696"/>
            </a:avLst>
          </a:prstGeom>
          <a:solidFill>
            <a:srgbClr val="B7D5CA"/>
          </a:solidFill>
          <a:ln/>
        </p:spPr>
        <p:txBody>
          <a:bodyPr/>
          <a:lstStyle/>
          <a:p>
            <a:endParaRPr lang="es-CL"/>
          </a:p>
        </p:txBody>
      </p:sp>
      <p:sp>
        <p:nvSpPr>
          <p:cNvPr id="19" name="Shape 16"/>
          <p:cNvSpPr/>
          <p:nvPr/>
        </p:nvSpPr>
        <p:spPr>
          <a:xfrm>
            <a:off x="11831955" y="4940618"/>
            <a:ext cx="110490" cy="110490"/>
          </a:xfrm>
          <a:prstGeom prst="roundRect">
            <a:avLst>
              <a:gd name="adj" fmla="val 413793"/>
            </a:avLst>
          </a:prstGeom>
          <a:solidFill>
            <a:srgbClr val="006747"/>
          </a:solidFill>
          <a:ln/>
        </p:spPr>
        <p:txBody>
          <a:bodyPr/>
          <a:lstStyle/>
          <a:p>
            <a:endParaRPr lang="es-CL"/>
          </a:p>
        </p:txBody>
      </p:sp>
      <p:sp>
        <p:nvSpPr>
          <p:cNvPr id="20" name="Text 17"/>
          <p:cNvSpPr/>
          <p:nvPr/>
        </p:nvSpPr>
        <p:spPr>
          <a:xfrm>
            <a:off x="12476917" y="4880610"/>
            <a:ext cx="1359694" cy="230386"/>
          </a:xfrm>
          <a:prstGeom prst="rect">
            <a:avLst/>
          </a:prstGeom>
          <a:noFill/>
          <a:ln/>
        </p:spPr>
        <p:txBody>
          <a:bodyPr wrap="none" lIns="0" tIns="0" rIns="0" bIns="0" rtlCol="0" anchor="t"/>
          <a:lstStyle/>
          <a:p>
            <a:pPr marL="0" indent="0" algn="l">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4</a:t>
            </a:r>
            <a:endParaRPr lang="en-US" sz="1450" dirty="0"/>
          </a:p>
        </p:txBody>
      </p:sp>
      <p:sp>
        <p:nvSpPr>
          <p:cNvPr id="21" name="Text 18"/>
          <p:cNvSpPr/>
          <p:nvPr/>
        </p:nvSpPr>
        <p:spPr>
          <a:xfrm>
            <a:off x="12476917" y="5199340"/>
            <a:ext cx="1359694" cy="471488"/>
          </a:xfrm>
          <a:prstGeom prst="rect">
            <a:avLst/>
          </a:prstGeom>
          <a:noFill/>
          <a:ln/>
        </p:spPr>
        <p:txBody>
          <a:bodyPr wrap="square" lIns="0" tIns="0" rIns="0" bIns="0" rtlCol="0" anchor="t"/>
          <a:lstStyle/>
          <a:p>
            <a:pPr marL="0" indent="0" algn="l">
              <a:lnSpc>
                <a:spcPts val="1850"/>
              </a:lnSpc>
              <a:buNone/>
            </a:pPr>
            <a:r>
              <a:rPr lang="en-US" sz="1150" dirty="0">
                <a:solidFill>
                  <a:srgbClr val="4B4A4A"/>
                </a:solidFill>
                <a:latin typeface="Geist" pitchFamily="34" charset="0"/>
                <a:ea typeface="Geist" pitchFamily="34" charset="-122"/>
                <a:cs typeface="Geist" pitchFamily="34" charset="-120"/>
              </a:rPr>
              <a:t>Recetario Colaborativo</a:t>
            </a:r>
            <a:endParaRPr lang="en-US" sz="1150" dirty="0"/>
          </a:p>
        </p:txBody>
      </p:sp>
      <p:sp>
        <p:nvSpPr>
          <p:cNvPr id="22" name="Shape 19"/>
          <p:cNvSpPr/>
          <p:nvPr/>
        </p:nvSpPr>
        <p:spPr>
          <a:xfrm>
            <a:off x="11607641" y="5750719"/>
            <a:ext cx="294799" cy="15240"/>
          </a:xfrm>
          <a:prstGeom prst="roundRect">
            <a:avLst>
              <a:gd name="adj" fmla="val 870696"/>
            </a:avLst>
          </a:prstGeom>
          <a:solidFill>
            <a:srgbClr val="B7D5CA"/>
          </a:solidFill>
          <a:ln/>
        </p:spPr>
        <p:txBody>
          <a:bodyPr/>
          <a:lstStyle/>
          <a:p>
            <a:endParaRPr lang="es-CL"/>
          </a:p>
        </p:txBody>
      </p:sp>
      <p:sp>
        <p:nvSpPr>
          <p:cNvPr id="23" name="Shape 20"/>
          <p:cNvSpPr/>
          <p:nvPr/>
        </p:nvSpPr>
        <p:spPr>
          <a:xfrm>
            <a:off x="11831955" y="5703094"/>
            <a:ext cx="110490" cy="110490"/>
          </a:xfrm>
          <a:prstGeom prst="roundRect">
            <a:avLst>
              <a:gd name="adj" fmla="val 413793"/>
            </a:avLst>
          </a:prstGeom>
          <a:solidFill>
            <a:srgbClr val="006747"/>
          </a:solidFill>
          <a:ln/>
        </p:spPr>
        <p:txBody>
          <a:bodyPr/>
          <a:lstStyle/>
          <a:p>
            <a:endParaRPr lang="es-CL"/>
          </a:p>
        </p:txBody>
      </p:sp>
      <p:sp>
        <p:nvSpPr>
          <p:cNvPr id="24" name="Text 21"/>
          <p:cNvSpPr/>
          <p:nvPr/>
        </p:nvSpPr>
        <p:spPr>
          <a:xfrm>
            <a:off x="9937790" y="5643086"/>
            <a:ext cx="1359694" cy="230386"/>
          </a:xfrm>
          <a:prstGeom prst="rect">
            <a:avLst/>
          </a:prstGeom>
          <a:noFill/>
          <a:ln/>
        </p:spPr>
        <p:txBody>
          <a:bodyPr wrap="none" lIns="0" tIns="0" rIns="0" bIns="0" rtlCol="0" anchor="t"/>
          <a:lstStyle/>
          <a:p>
            <a:pPr marL="0" indent="0" algn="r">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5</a:t>
            </a:r>
            <a:endParaRPr lang="en-US" sz="1450" dirty="0"/>
          </a:p>
        </p:txBody>
      </p:sp>
      <p:sp>
        <p:nvSpPr>
          <p:cNvPr id="25" name="Text 22"/>
          <p:cNvSpPr/>
          <p:nvPr/>
        </p:nvSpPr>
        <p:spPr>
          <a:xfrm>
            <a:off x="9937790" y="5961817"/>
            <a:ext cx="1359694" cy="471488"/>
          </a:xfrm>
          <a:prstGeom prst="rect">
            <a:avLst/>
          </a:prstGeom>
          <a:noFill/>
          <a:ln/>
        </p:spPr>
        <p:txBody>
          <a:bodyPr wrap="square" lIns="0" tIns="0" rIns="0" bIns="0" rtlCol="0" anchor="t"/>
          <a:lstStyle/>
          <a:p>
            <a:pPr marL="0" indent="0" algn="r">
              <a:lnSpc>
                <a:spcPts val="1850"/>
              </a:lnSpc>
              <a:buNone/>
            </a:pPr>
            <a:r>
              <a:rPr lang="en-US" sz="1150" dirty="0">
                <a:solidFill>
                  <a:srgbClr val="4B4A4A"/>
                </a:solidFill>
                <a:latin typeface="Geist" pitchFamily="34" charset="0"/>
                <a:ea typeface="Geist" pitchFamily="34" charset="-122"/>
                <a:cs typeface="Geist" pitchFamily="34" charset="-120"/>
              </a:rPr>
              <a:t>Módulos de Reportería</a:t>
            </a:r>
            <a:endParaRPr lang="en-US" sz="1150" dirty="0"/>
          </a:p>
        </p:txBody>
      </p:sp>
      <p:sp>
        <p:nvSpPr>
          <p:cNvPr id="26" name="Shape 23"/>
          <p:cNvSpPr/>
          <p:nvPr/>
        </p:nvSpPr>
        <p:spPr>
          <a:xfrm>
            <a:off x="11871960" y="6513195"/>
            <a:ext cx="294799" cy="15240"/>
          </a:xfrm>
          <a:prstGeom prst="roundRect">
            <a:avLst>
              <a:gd name="adj" fmla="val 870696"/>
            </a:avLst>
          </a:prstGeom>
          <a:solidFill>
            <a:srgbClr val="B7D5CA"/>
          </a:solidFill>
          <a:ln/>
        </p:spPr>
        <p:txBody>
          <a:bodyPr/>
          <a:lstStyle/>
          <a:p>
            <a:endParaRPr lang="es-CL"/>
          </a:p>
        </p:txBody>
      </p:sp>
      <p:sp>
        <p:nvSpPr>
          <p:cNvPr id="27" name="Shape 24"/>
          <p:cNvSpPr/>
          <p:nvPr/>
        </p:nvSpPr>
        <p:spPr>
          <a:xfrm>
            <a:off x="11831955" y="6465570"/>
            <a:ext cx="110490" cy="110490"/>
          </a:xfrm>
          <a:prstGeom prst="roundRect">
            <a:avLst>
              <a:gd name="adj" fmla="val 413793"/>
            </a:avLst>
          </a:prstGeom>
          <a:solidFill>
            <a:srgbClr val="006747"/>
          </a:solidFill>
          <a:ln/>
        </p:spPr>
        <p:txBody>
          <a:bodyPr/>
          <a:lstStyle/>
          <a:p>
            <a:endParaRPr lang="es-CL"/>
          </a:p>
        </p:txBody>
      </p:sp>
      <p:sp>
        <p:nvSpPr>
          <p:cNvPr id="28" name="Text 25"/>
          <p:cNvSpPr/>
          <p:nvPr/>
        </p:nvSpPr>
        <p:spPr>
          <a:xfrm>
            <a:off x="12476917" y="6405563"/>
            <a:ext cx="1359694" cy="230386"/>
          </a:xfrm>
          <a:prstGeom prst="rect">
            <a:avLst/>
          </a:prstGeom>
          <a:noFill/>
          <a:ln/>
        </p:spPr>
        <p:txBody>
          <a:bodyPr wrap="none" lIns="0" tIns="0" rIns="0" bIns="0" rtlCol="0" anchor="t"/>
          <a:lstStyle/>
          <a:p>
            <a:pPr marL="0" indent="0" algn="l">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6</a:t>
            </a:r>
            <a:endParaRPr lang="en-US" sz="1450" dirty="0"/>
          </a:p>
        </p:txBody>
      </p:sp>
      <p:sp>
        <p:nvSpPr>
          <p:cNvPr id="29" name="Text 26"/>
          <p:cNvSpPr/>
          <p:nvPr/>
        </p:nvSpPr>
        <p:spPr>
          <a:xfrm>
            <a:off x="12476917" y="6724293"/>
            <a:ext cx="1359694" cy="471488"/>
          </a:xfrm>
          <a:prstGeom prst="rect">
            <a:avLst/>
          </a:prstGeom>
          <a:noFill/>
          <a:ln/>
        </p:spPr>
        <p:txBody>
          <a:bodyPr wrap="square" lIns="0" tIns="0" rIns="0" bIns="0" rtlCol="0" anchor="t"/>
          <a:lstStyle/>
          <a:p>
            <a:pPr marL="0" indent="0" algn="l">
              <a:lnSpc>
                <a:spcPts val="1850"/>
              </a:lnSpc>
              <a:buNone/>
            </a:pPr>
            <a:r>
              <a:rPr lang="en-US" sz="1150" dirty="0">
                <a:solidFill>
                  <a:srgbClr val="4B4A4A"/>
                </a:solidFill>
                <a:latin typeface="Geist" pitchFamily="34" charset="0"/>
                <a:ea typeface="Geist" pitchFamily="34" charset="-122"/>
                <a:cs typeface="Geist" pitchFamily="34" charset="-120"/>
              </a:rPr>
              <a:t>Pruebas y Despliegue Final</a:t>
            </a:r>
            <a:endParaRPr lang="en-US" sz="1150" dirty="0"/>
          </a:p>
        </p:txBody>
      </p:sp>
      <p:pic>
        <p:nvPicPr>
          <p:cNvPr id="31" name="Imagen 30">
            <a:extLst>
              <a:ext uri="{FF2B5EF4-FFF2-40B4-BE49-F238E27FC236}">
                <a16:creationId xmlns:a16="http://schemas.microsoft.com/office/drawing/2014/main" id="{8A46F464-BCB1-4E48-3667-E64716FBCC7D}"/>
              </a:ext>
            </a:extLst>
          </p:cNvPr>
          <p:cNvPicPr>
            <a:picLocks noChangeAspect="1"/>
          </p:cNvPicPr>
          <p:nvPr/>
        </p:nvPicPr>
        <p:blipFill>
          <a:blip r:embed="rId4"/>
          <a:stretch>
            <a:fillRect/>
          </a:stretch>
        </p:blipFill>
        <p:spPr>
          <a:xfrm>
            <a:off x="12820397" y="7804786"/>
            <a:ext cx="1810003" cy="31436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3" name="Text 0"/>
          <p:cNvSpPr/>
          <p:nvPr/>
        </p:nvSpPr>
        <p:spPr>
          <a:xfrm>
            <a:off x="5365789" y="310674"/>
            <a:ext cx="3898821" cy="566976"/>
          </a:xfrm>
          <a:prstGeom prst="rect">
            <a:avLst/>
          </a:prstGeom>
          <a:noFill/>
          <a:ln/>
        </p:spPr>
        <p:txBody>
          <a:bodyPr wrap="none" lIns="0" tIns="0" rIns="0" bIns="0" rtlCol="0" anchor="t"/>
          <a:lstStyle/>
          <a:p>
            <a:pPr marL="0" indent="0" algn="ctr">
              <a:lnSpc>
                <a:spcPts val="4450"/>
              </a:lnSpc>
              <a:buNone/>
            </a:pPr>
            <a:r>
              <a:rPr lang="en-US" sz="3550" b="1" dirty="0">
                <a:solidFill>
                  <a:srgbClr val="006747"/>
                </a:solidFill>
                <a:latin typeface="Noto Serif SC Bold" pitchFamily="34" charset="0"/>
                <a:ea typeface="Noto Serif SC Bold" pitchFamily="34" charset="-122"/>
                <a:cs typeface="Noto Serif SC Bold" pitchFamily="34" charset="-120"/>
              </a:rPr>
              <a:t>Conclusión</a:t>
            </a:r>
            <a:endParaRPr lang="en-US" sz="3550" dirty="0"/>
          </a:p>
        </p:txBody>
      </p:sp>
      <p:sp>
        <p:nvSpPr>
          <p:cNvPr id="4" name="Text 1"/>
          <p:cNvSpPr/>
          <p:nvPr/>
        </p:nvSpPr>
        <p:spPr>
          <a:xfrm>
            <a:off x="9937790" y="4344353"/>
            <a:ext cx="3898821"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6" name="CuadroTexto 5">
            <a:extLst>
              <a:ext uri="{FF2B5EF4-FFF2-40B4-BE49-F238E27FC236}">
                <a16:creationId xmlns:a16="http://schemas.microsoft.com/office/drawing/2014/main" id="{EC780118-53FA-CDAA-C51E-758CC2B9807E}"/>
              </a:ext>
            </a:extLst>
          </p:cNvPr>
          <p:cNvSpPr txBox="1"/>
          <p:nvPr/>
        </p:nvSpPr>
        <p:spPr>
          <a:xfrm>
            <a:off x="1204331" y="1291518"/>
            <a:ext cx="10749775" cy="5860450"/>
          </a:xfrm>
          <a:prstGeom prst="rect">
            <a:avLst/>
          </a:prstGeom>
          <a:noFill/>
        </p:spPr>
        <p:txBody>
          <a:bodyPr wrap="square">
            <a:spAutoFit/>
          </a:bodyPr>
          <a:lstStyle/>
          <a:p>
            <a:pPr algn="just">
              <a:lnSpc>
                <a:spcPts val="2900"/>
              </a:lnSpc>
            </a:pPr>
            <a:r>
              <a:rPr lang="es-ES" sz="2800" dirty="0" err="1">
                <a:solidFill>
                  <a:srgbClr val="006747"/>
                </a:solidFill>
                <a:latin typeface="Noto Serif SC Bold" pitchFamily="34" charset="0"/>
                <a:ea typeface="Noto Serif SC Bold" pitchFamily="34" charset="-122"/>
              </a:rPr>
              <a:t>NutriHuella</a:t>
            </a:r>
            <a:r>
              <a:rPr lang="es-ES" sz="2800" dirty="0">
                <a:solidFill>
                  <a:srgbClr val="006747"/>
                </a:solidFill>
                <a:latin typeface="Noto Serif SC Bold" pitchFamily="34" charset="0"/>
                <a:ea typeface="Noto Serif SC Bold" pitchFamily="34" charset="-122"/>
              </a:rPr>
              <a:t> demuestra cómo la innovación tecnológica puede mejorar la calidad de vida de nuestras mascotas, ofreciendo planes nutricionales personalizados, accesibles y económicamente viables. Este proyecto refleja nuestro compromiso con el bienestar animal y la aplicación práctica de nuestras competencias profesionales, con un valor estimado de $3.020.000 CLP.</a:t>
            </a:r>
          </a:p>
          <a:p>
            <a:pPr>
              <a:lnSpc>
                <a:spcPts val="2900"/>
              </a:lnSpc>
            </a:pPr>
            <a:endParaRPr lang="es-ES" sz="2800" dirty="0">
              <a:solidFill>
                <a:srgbClr val="006747"/>
              </a:solidFill>
              <a:latin typeface="Noto Serif SC Bold" pitchFamily="34" charset="0"/>
              <a:ea typeface="Noto Serif SC Bold" pitchFamily="34" charset="-122"/>
            </a:endParaRPr>
          </a:p>
          <a:p>
            <a:pPr marL="342900" indent="-342900">
              <a:lnSpc>
                <a:spcPct val="150000"/>
              </a:lnSpc>
              <a:buFont typeface="Arial" panose="020B0604020202020204" pitchFamily="34" charset="0"/>
              <a:buChar char="•"/>
            </a:pPr>
            <a:r>
              <a:rPr lang="es-ES" sz="2800" dirty="0">
                <a:solidFill>
                  <a:srgbClr val="006747"/>
                </a:solidFill>
                <a:latin typeface="Noto Serif SC Bold" pitchFamily="34" charset="0"/>
                <a:ea typeface="Noto Serif SC Bold" pitchFamily="34" charset="-122"/>
              </a:rPr>
              <a:t>Escalabilidad e integración con servicios veterinarios.</a:t>
            </a:r>
          </a:p>
          <a:p>
            <a:pPr marL="342900" indent="-342900">
              <a:lnSpc>
                <a:spcPct val="150000"/>
              </a:lnSpc>
              <a:buFont typeface="Arial" panose="020B0604020202020204" pitchFamily="34" charset="0"/>
              <a:buChar char="•"/>
            </a:pPr>
            <a:r>
              <a:rPr lang="es-ES" sz="2800" dirty="0">
                <a:solidFill>
                  <a:srgbClr val="006747"/>
                </a:solidFill>
                <a:latin typeface="Noto Serif SC Bold" pitchFamily="34" charset="0"/>
                <a:ea typeface="Noto Serif SC Bold" pitchFamily="34" charset="-122"/>
              </a:rPr>
              <a:t>Aporte social al cuidado responsable de las mascotas.</a:t>
            </a:r>
          </a:p>
          <a:p>
            <a:pPr marL="342900" indent="-342900">
              <a:lnSpc>
                <a:spcPct val="150000"/>
              </a:lnSpc>
              <a:buFont typeface="Arial" panose="020B0604020202020204" pitchFamily="34" charset="0"/>
              <a:buChar char="•"/>
            </a:pPr>
            <a:r>
              <a:rPr lang="es-ES" sz="2800" dirty="0">
                <a:solidFill>
                  <a:srgbClr val="006747"/>
                </a:solidFill>
                <a:latin typeface="Noto Serif SC Bold" pitchFamily="34" charset="0"/>
                <a:ea typeface="Noto Serif SC Bold" pitchFamily="34" charset="-122"/>
              </a:rPr>
              <a:t>Potencial de expansión.</a:t>
            </a:r>
          </a:p>
          <a:p>
            <a:pPr marL="342900" indent="-342900">
              <a:lnSpc>
                <a:spcPct val="150000"/>
              </a:lnSpc>
              <a:buFont typeface="Arial" panose="020B0604020202020204" pitchFamily="34" charset="0"/>
              <a:buChar char="•"/>
            </a:pPr>
            <a:r>
              <a:rPr lang="es-ES" sz="2800" dirty="0">
                <a:solidFill>
                  <a:srgbClr val="006747"/>
                </a:solidFill>
                <a:latin typeface="Noto Serif SC Bold" pitchFamily="34" charset="0"/>
                <a:ea typeface="Noto Serif SC Bold" pitchFamily="34" charset="-122"/>
              </a:rPr>
              <a:t>Innovación con impacto positivo en la comunidad.</a:t>
            </a:r>
          </a:p>
          <a:p>
            <a:pPr marL="342900" indent="-342900">
              <a:lnSpc>
                <a:spcPct val="150000"/>
              </a:lnSpc>
              <a:buFont typeface="Arial" panose="020B0604020202020204" pitchFamily="34" charset="0"/>
              <a:buChar char="•"/>
            </a:pPr>
            <a:r>
              <a:rPr lang="es-ES" sz="2800" dirty="0">
                <a:solidFill>
                  <a:srgbClr val="006747"/>
                </a:solidFill>
                <a:latin typeface="Noto Serif SC Bold" pitchFamily="34" charset="0"/>
                <a:ea typeface="Noto Serif SC Bold" pitchFamily="34" charset="-122"/>
              </a:rPr>
              <a:t>Preparación para enfrentar el campo laboral.</a:t>
            </a:r>
          </a:p>
        </p:txBody>
      </p:sp>
      <p:pic>
        <p:nvPicPr>
          <p:cNvPr id="9" name="Imagen 8">
            <a:extLst>
              <a:ext uri="{FF2B5EF4-FFF2-40B4-BE49-F238E27FC236}">
                <a16:creationId xmlns:a16="http://schemas.microsoft.com/office/drawing/2014/main" id="{25BE3333-0597-89BD-309F-D10CCA9A18A0}"/>
              </a:ext>
            </a:extLst>
          </p:cNvPr>
          <p:cNvPicPr>
            <a:picLocks noChangeAspect="1"/>
          </p:cNvPicPr>
          <p:nvPr/>
        </p:nvPicPr>
        <p:blipFill>
          <a:blip r:embed="rId3"/>
          <a:stretch>
            <a:fillRect/>
          </a:stretch>
        </p:blipFill>
        <p:spPr>
          <a:xfrm>
            <a:off x="9768468" y="4221743"/>
            <a:ext cx="3219245" cy="3708808"/>
          </a:xfrm>
          <a:prstGeom prst="rect">
            <a:avLst/>
          </a:prstGeom>
        </p:spPr>
      </p:pic>
      <p:pic>
        <p:nvPicPr>
          <p:cNvPr id="5" name="Imagen 4">
            <a:extLst>
              <a:ext uri="{FF2B5EF4-FFF2-40B4-BE49-F238E27FC236}">
                <a16:creationId xmlns:a16="http://schemas.microsoft.com/office/drawing/2014/main" id="{8FCF677E-8AF2-3784-AE7A-738AC25F1A89}"/>
              </a:ext>
            </a:extLst>
          </p:cNvPr>
          <p:cNvPicPr>
            <a:picLocks noChangeAspect="1"/>
          </p:cNvPicPr>
          <p:nvPr/>
        </p:nvPicPr>
        <p:blipFill>
          <a:blip r:embed="rId4"/>
          <a:stretch>
            <a:fillRect/>
          </a:stretch>
        </p:blipFill>
        <p:spPr>
          <a:xfrm>
            <a:off x="12896608" y="7678103"/>
            <a:ext cx="1733792" cy="50489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93790" y="1388864"/>
            <a:ext cx="7556421" cy="1417558"/>
          </a:xfrm>
          <a:prstGeom prst="rect">
            <a:avLst/>
          </a:prstGeom>
          <a:noFill/>
          <a:ln/>
        </p:spPr>
        <p:txBody>
          <a:bodyPr wrap="square" lIns="0" tIns="0" rIns="0" bIns="0" rtlCol="0" anchor="t"/>
          <a:lstStyle/>
          <a:p>
            <a:pPr marL="0" indent="0" algn="ctr">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NutriHuella – Porque tu mascota merece lo mejor</a:t>
            </a:r>
            <a:endParaRPr lang="en-US" sz="4450" dirty="0"/>
          </a:p>
        </p:txBody>
      </p:sp>
      <p:sp>
        <p:nvSpPr>
          <p:cNvPr id="4" name="Text 1"/>
          <p:cNvSpPr/>
          <p:nvPr/>
        </p:nvSpPr>
        <p:spPr>
          <a:xfrm>
            <a:off x="793790" y="3146584"/>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Text 2"/>
          <p:cNvSpPr/>
          <p:nvPr/>
        </p:nvSpPr>
        <p:spPr>
          <a:xfrm>
            <a:off x="2870835" y="3849648"/>
            <a:ext cx="3402330" cy="425291"/>
          </a:xfrm>
          <a:prstGeom prst="rect">
            <a:avLst/>
          </a:prstGeom>
          <a:noFill/>
          <a:ln/>
        </p:spPr>
        <p:txBody>
          <a:bodyPr wrap="none" lIns="0" tIns="0" rIns="0" bIns="0" rtlCol="0" anchor="t"/>
          <a:lstStyle/>
          <a:p>
            <a:pPr marL="0" indent="0" algn="ctr">
              <a:lnSpc>
                <a:spcPts val="3300"/>
              </a:lnSpc>
              <a:buNone/>
            </a:pPr>
            <a:r>
              <a:rPr lang="en-US" sz="2650" b="1" dirty="0">
                <a:solidFill>
                  <a:srgbClr val="000000"/>
                </a:solidFill>
                <a:latin typeface="Noto Serif SC Bold" pitchFamily="34" charset="0"/>
                <a:ea typeface="Noto Serif SC Bold" pitchFamily="34" charset="-122"/>
                <a:cs typeface="Noto Serif SC Bold" pitchFamily="34" charset="-120"/>
              </a:rPr>
              <a:t>¡Muchas Gracias!</a:t>
            </a:r>
            <a:endParaRPr lang="en-US" sz="2650" dirty="0"/>
          </a:p>
        </p:txBody>
      </p:sp>
      <p:pic>
        <p:nvPicPr>
          <p:cNvPr id="6" name="Image 1" descr="preencoded.png"/>
          <p:cNvPicPr>
            <a:picLocks noChangeAspect="1"/>
          </p:cNvPicPr>
          <p:nvPr/>
        </p:nvPicPr>
        <p:blipFill>
          <a:blip r:embed="rId4"/>
          <a:stretch>
            <a:fillRect/>
          </a:stretch>
        </p:blipFill>
        <p:spPr>
          <a:xfrm>
            <a:off x="793790" y="4615101"/>
            <a:ext cx="6918246" cy="222563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22972"/>
          </a:xfrm>
          <a:prstGeom prst="rect">
            <a:avLst/>
          </a:prstGeom>
        </p:spPr>
      </p:pic>
      <p:pic>
        <p:nvPicPr>
          <p:cNvPr id="3" name="Image 1" descr="preencoded.png"/>
          <p:cNvPicPr>
            <a:picLocks noChangeAspect="1"/>
          </p:cNvPicPr>
          <p:nvPr/>
        </p:nvPicPr>
        <p:blipFill>
          <a:blip r:embed="rId4"/>
          <a:stretch>
            <a:fillRect/>
          </a:stretch>
        </p:blipFill>
        <p:spPr>
          <a:xfrm>
            <a:off x="1196935" y="3554254"/>
            <a:ext cx="3190399" cy="2622947"/>
          </a:xfrm>
          <a:prstGeom prst="rect">
            <a:avLst/>
          </a:prstGeom>
        </p:spPr>
      </p:pic>
      <p:sp>
        <p:nvSpPr>
          <p:cNvPr id="4" name="Text 0"/>
          <p:cNvSpPr/>
          <p:nvPr/>
        </p:nvSpPr>
        <p:spPr>
          <a:xfrm>
            <a:off x="1446252" y="6419136"/>
            <a:ext cx="2691884" cy="335994"/>
          </a:xfrm>
          <a:prstGeom prst="rect">
            <a:avLst/>
          </a:prstGeom>
          <a:noFill/>
          <a:ln/>
        </p:spPr>
        <p:txBody>
          <a:bodyPr wrap="none" lIns="0" tIns="0" rIns="0" bIns="0" rtlCol="0" anchor="t"/>
          <a:lstStyle/>
          <a:p>
            <a:pPr marL="0" indent="0" algn="ctr">
              <a:lnSpc>
                <a:spcPts val="2600"/>
              </a:lnSpc>
              <a:buNone/>
            </a:pPr>
            <a:r>
              <a:rPr lang="en-US" sz="2100" b="1" dirty="0">
                <a:solidFill>
                  <a:srgbClr val="006747"/>
                </a:solidFill>
                <a:latin typeface="Noto Serif SC Bold" pitchFamily="34" charset="0"/>
                <a:ea typeface="Noto Serif SC Bold" pitchFamily="34" charset="-122"/>
                <a:cs typeface="Noto Serif SC Bold" pitchFamily="34" charset="-120"/>
              </a:rPr>
              <a:t>Leandro Valenzuela</a:t>
            </a:r>
            <a:endParaRPr lang="en-US" sz="2100" dirty="0"/>
          </a:p>
        </p:txBody>
      </p:sp>
      <p:sp>
        <p:nvSpPr>
          <p:cNvPr id="5" name="Text 1"/>
          <p:cNvSpPr/>
          <p:nvPr/>
        </p:nvSpPr>
        <p:spPr>
          <a:xfrm>
            <a:off x="792361" y="6970157"/>
            <a:ext cx="3999667" cy="344210"/>
          </a:xfrm>
          <a:prstGeom prst="rect">
            <a:avLst/>
          </a:prstGeom>
          <a:noFill/>
          <a:ln/>
        </p:spPr>
        <p:txBody>
          <a:bodyPr wrap="none" lIns="0" tIns="0" rIns="0" bIns="0" rtlCol="0" anchor="t"/>
          <a:lstStyle/>
          <a:p>
            <a:pPr marL="0" indent="0" algn="ctr">
              <a:lnSpc>
                <a:spcPts val="2700"/>
              </a:lnSpc>
              <a:buNone/>
            </a:pPr>
            <a:r>
              <a:rPr lang="en-US" sz="1650" dirty="0">
                <a:solidFill>
                  <a:srgbClr val="4B4A4A"/>
                </a:solidFill>
                <a:latin typeface="Geist" pitchFamily="34" charset="0"/>
                <a:ea typeface="Geist" pitchFamily="34" charset="-122"/>
                <a:cs typeface="Geist" pitchFamily="34" charset="-120"/>
              </a:rPr>
              <a:t>Product Owner</a:t>
            </a:r>
            <a:endParaRPr lang="en-US" sz="1650" dirty="0"/>
          </a:p>
        </p:txBody>
      </p:sp>
      <p:pic>
        <p:nvPicPr>
          <p:cNvPr id="6" name="Image 2" descr="preencoded.png"/>
          <p:cNvPicPr>
            <a:picLocks noChangeAspect="1"/>
          </p:cNvPicPr>
          <p:nvPr/>
        </p:nvPicPr>
        <p:blipFill>
          <a:blip r:embed="rId5"/>
          <a:stretch>
            <a:fillRect/>
          </a:stretch>
        </p:blipFill>
        <p:spPr>
          <a:xfrm>
            <a:off x="6268403" y="3516630"/>
            <a:ext cx="2109907" cy="2581037"/>
          </a:xfrm>
          <a:prstGeom prst="rect">
            <a:avLst/>
          </a:prstGeom>
        </p:spPr>
      </p:pic>
      <p:sp>
        <p:nvSpPr>
          <p:cNvPr id="7" name="Text 2"/>
          <p:cNvSpPr/>
          <p:nvPr/>
        </p:nvSpPr>
        <p:spPr>
          <a:xfrm>
            <a:off x="5979081" y="6517005"/>
            <a:ext cx="2688550" cy="335994"/>
          </a:xfrm>
          <a:prstGeom prst="rect">
            <a:avLst/>
          </a:prstGeom>
          <a:noFill/>
          <a:ln/>
        </p:spPr>
        <p:txBody>
          <a:bodyPr wrap="none" lIns="0" tIns="0" rIns="0" bIns="0" rtlCol="0" anchor="t"/>
          <a:lstStyle/>
          <a:p>
            <a:pPr marL="0" indent="0" algn="ctr">
              <a:lnSpc>
                <a:spcPts val="2600"/>
              </a:lnSpc>
              <a:buNone/>
            </a:pPr>
            <a:r>
              <a:rPr lang="en-US" sz="2100" b="1" dirty="0">
                <a:solidFill>
                  <a:srgbClr val="006747"/>
                </a:solidFill>
                <a:latin typeface="Noto Serif SC Bold" pitchFamily="34" charset="0"/>
                <a:ea typeface="Noto Serif SC Bold" pitchFamily="34" charset="-122"/>
                <a:cs typeface="Noto Serif SC Bold" pitchFamily="34" charset="-120"/>
              </a:rPr>
              <a:t>Gonzalo Troncoso</a:t>
            </a:r>
            <a:endParaRPr lang="en-US" sz="2100" dirty="0"/>
          </a:p>
        </p:txBody>
      </p:sp>
      <p:sp>
        <p:nvSpPr>
          <p:cNvPr id="8" name="Text 3"/>
          <p:cNvSpPr/>
          <p:nvPr/>
        </p:nvSpPr>
        <p:spPr>
          <a:xfrm>
            <a:off x="5324237" y="7068026"/>
            <a:ext cx="3998357" cy="344210"/>
          </a:xfrm>
          <a:prstGeom prst="rect">
            <a:avLst/>
          </a:prstGeom>
          <a:noFill/>
          <a:ln/>
        </p:spPr>
        <p:txBody>
          <a:bodyPr wrap="none" lIns="0" tIns="0" rIns="0" bIns="0" rtlCol="0" anchor="t"/>
          <a:lstStyle/>
          <a:p>
            <a:pPr marL="0" indent="0" algn="ctr">
              <a:lnSpc>
                <a:spcPts val="2700"/>
              </a:lnSpc>
              <a:buNone/>
            </a:pPr>
            <a:r>
              <a:rPr lang="en-US" sz="1650" dirty="0">
                <a:solidFill>
                  <a:srgbClr val="4B4A4A"/>
                </a:solidFill>
                <a:latin typeface="Geist" pitchFamily="34" charset="0"/>
                <a:ea typeface="Geist" pitchFamily="34" charset="-122"/>
                <a:cs typeface="Geist" pitchFamily="34" charset="-120"/>
              </a:rPr>
              <a:t>Scrum Master</a:t>
            </a:r>
            <a:endParaRPr lang="en-US" sz="1650" dirty="0"/>
          </a:p>
        </p:txBody>
      </p:sp>
      <p:pic>
        <p:nvPicPr>
          <p:cNvPr id="9" name="Image 3" descr="preencoded.png"/>
          <p:cNvPicPr>
            <a:picLocks noChangeAspect="1"/>
          </p:cNvPicPr>
          <p:nvPr/>
        </p:nvPicPr>
        <p:blipFill>
          <a:blip r:embed="rId6"/>
          <a:stretch>
            <a:fillRect/>
          </a:stretch>
        </p:blipFill>
        <p:spPr>
          <a:xfrm>
            <a:off x="10969704" y="3554254"/>
            <a:ext cx="1768435" cy="2714506"/>
          </a:xfrm>
          <a:prstGeom prst="rect">
            <a:avLst/>
          </a:prstGeom>
        </p:spPr>
      </p:pic>
      <p:sp>
        <p:nvSpPr>
          <p:cNvPr id="10" name="Text 4"/>
          <p:cNvSpPr/>
          <p:nvPr/>
        </p:nvSpPr>
        <p:spPr>
          <a:xfrm>
            <a:off x="10509647" y="6510695"/>
            <a:ext cx="2688550" cy="335994"/>
          </a:xfrm>
          <a:prstGeom prst="rect">
            <a:avLst/>
          </a:prstGeom>
          <a:noFill/>
          <a:ln/>
        </p:spPr>
        <p:txBody>
          <a:bodyPr wrap="none" lIns="0" tIns="0" rIns="0" bIns="0" rtlCol="0" anchor="t"/>
          <a:lstStyle/>
          <a:p>
            <a:pPr marL="0" indent="0" algn="ctr">
              <a:lnSpc>
                <a:spcPts val="2600"/>
              </a:lnSpc>
              <a:buNone/>
            </a:pPr>
            <a:r>
              <a:rPr lang="en-US" sz="2100" b="1" dirty="0">
                <a:solidFill>
                  <a:srgbClr val="006747"/>
                </a:solidFill>
                <a:latin typeface="Noto Serif SC Bold" pitchFamily="34" charset="0"/>
                <a:ea typeface="Noto Serif SC Bold" pitchFamily="34" charset="-122"/>
                <a:cs typeface="Noto Serif SC Bold" pitchFamily="34" charset="-120"/>
              </a:rPr>
              <a:t>Alexander Orell</a:t>
            </a:r>
            <a:endParaRPr lang="en-US" sz="2100" dirty="0"/>
          </a:p>
        </p:txBody>
      </p:sp>
      <p:sp>
        <p:nvSpPr>
          <p:cNvPr id="11" name="Text 5"/>
          <p:cNvSpPr/>
          <p:nvPr/>
        </p:nvSpPr>
        <p:spPr>
          <a:xfrm>
            <a:off x="9854803" y="7061716"/>
            <a:ext cx="3998357" cy="344210"/>
          </a:xfrm>
          <a:prstGeom prst="rect">
            <a:avLst/>
          </a:prstGeom>
          <a:noFill/>
          <a:ln/>
        </p:spPr>
        <p:txBody>
          <a:bodyPr wrap="none" lIns="0" tIns="0" rIns="0" bIns="0" rtlCol="0" anchor="t"/>
          <a:lstStyle/>
          <a:p>
            <a:pPr marL="0" indent="0" algn="ctr">
              <a:lnSpc>
                <a:spcPts val="2700"/>
              </a:lnSpc>
              <a:buNone/>
            </a:pPr>
            <a:r>
              <a:rPr lang="en-US" sz="1650" dirty="0">
                <a:solidFill>
                  <a:srgbClr val="4B4A4A"/>
                </a:solidFill>
                <a:latin typeface="Geist" pitchFamily="34" charset="0"/>
                <a:ea typeface="Geist" pitchFamily="34" charset="-122"/>
                <a:cs typeface="Geist" pitchFamily="34" charset="-120"/>
              </a:rPr>
              <a:t>Scrum Team</a:t>
            </a:r>
            <a:endParaRPr lang="en-US" sz="1650" dirty="0"/>
          </a:p>
        </p:txBody>
      </p:sp>
      <p:pic>
        <p:nvPicPr>
          <p:cNvPr id="13" name="Imagen 12">
            <a:extLst>
              <a:ext uri="{FF2B5EF4-FFF2-40B4-BE49-F238E27FC236}">
                <a16:creationId xmlns:a16="http://schemas.microsoft.com/office/drawing/2014/main" id="{51345BAC-F898-9783-45A5-7FF732695C72}"/>
              </a:ext>
            </a:extLst>
          </p:cNvPr>
          <p:cNvPicPr>
            <a:picLocks noChangeAspect="1"/>
          </p:cNvPicPr>
          <p:nvPr/>
        </p:nvPicPr>
        <p:blipFill>
          <a:blip r:embed="rId7"/>
          <a:stretch>
            <a:fillRect/>
          </a:stretch>
        </p:blipFill>
        <p:spPr>
          <a:xfrm>
            <a:off x="12844101" y="7790497"/>
            <a:ext cx="1752845" cy="34294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85000"/>
            </a:srgbClr>
          </a:solidFill>
          <a:ln/>
        </p:spPr>
        <p:txBody>
          <a:bodyPr/>
          <a:lstStyle/>
          <a:p>
            <a:endParaRPr lang="es-CL"/>
          </a:p>
        </p:txBody>
      </p:sp>
      <p:sp>
        <p:nvSpPr>
          <p:cNvPr id="4" name="Shape 1"/>
          <p:cNvSpPr/>
          <p:nvPr/>
        </p:nvSpPr>
        <p:spPr>
          <a:xfrm>
            <a:off x="0" y="0"/>
            <a:ext cx="14630400" cy="8229600"/>
          </a:xfrm>
          <a:prstGeom prst="rect">
            <a:avLst/>
          </a:prstGeom>
          <a:solidFill>
            <a:srgbClr val="DFDFE0"/>
          </a:solidFill>
          <a:ln/>
        </p:spPr>
        <p:txBody>
          <a:bodyPr/>
          <a:lstStyle/>
          <a:p>
            <a:endParaRPr lang="es-CL"/>
          </a:p>
        </p:txBody>
      </p:sp>
      <p:pic>
        <p:nvPicPr>
          <p:cNvPr id="5"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793790" y="2382560"/>
            <a:ext cx="13042821" cy="1417558"/>
          </a:xfrm>
          <a:prstGeom prst="rect">
            <a:avLst/>
          </a:prstGeom>
          <a:noFill/>
          <a:ln/>
        </p:spPr>
        <p:txBody>
          <a:bodyPr wrap="square" lIns="0" tIns="0" rIns="0" bIns="0" rtlCol="0" anchor="t"/>
          <a:lstStyle/>
          <a:p>
            <a:pPr marL="0" indent="0" algn="ctr">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Tu mascota merece una alimentación sana, natural y accesible.</a:t>
            </a:r>
            <a:endParaRPr lang="en-US" sz="4450" dirty="0"/>
          </a:p>
        </p:txBody>
      </p:sp>
      <p:sp>
        <p:nvSpPr>
          <p:cNvPr id="7" name="Text 3"/>
          <p:cNvSpPr/>
          <p:nvPr/>
        </p:nvSpPr>
        <p:spPr>
          <a:xfrm>
            <a:off x="793790" y="4140279"/>
            <a:ext cx="13042821"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8" name="Text 4"/>
          <p:cNvSpPr/>
          <p:nvPr/>
        </p:nvSpPr>
        <p:spPr>
          <a:xfrm>
            <a:off x="793790" y="4758333"/>
            <a:ext cx="13042821" cy="1088708"/>
          </a:xfrm>
          <a:prstGeom prst="rect">
            <a:avLst/>
          </a:prstGeom>
          <a:noFill/>
          <a:ln/>
        </p:spPr>
        <p:txBody>
          <a:bodyPr wrap="square" lIns="0" tIns="0" rIns="0" bIns="0" rtlCol="0" anchor="t"/>
          <a:lstStyle/>
          <a:p>
            <a:pPr marL="0" indent="0" algn="ctr">
              <a:lnSpc>
                <a:spcPts val="2850"/>
              </a:lnSpc>
              <a:buNone/>
            </a:pPr>
            <a:r>
              <a:rPr lang="en-US" sz="1750" dirty="0">
                <a:solidFill>
                  <a:srgbClr val="4B4A4A"/>
                </a:solidFill>
                <a:latin typeface="Geist" pitchFamily="34" charset="0"/>
                <a:ea typeface="Geist" pitchFamily="34" charset="-122"/>
                <a:cs typeface="Geist" pitchFamily="34" charset="-120"/>
              </a:rPr>
              <a:t>El presente proyecto se enmarca en el desarrollo de una solución tecnológica aplicada a un ámbito de alto interés social: el cuidado y bienestar de las mascotas. En los últimos años, el rol de los animales de compañía ha cobrado una gran relevancia dentro de los hogares, lo que ha generado nuevas necesidades que requieren de herramientas innovadoras y accesibles.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3402449" y="2174796"/>
            <a:ext cx="7825502" cy="978218"/>
          </a:xfrm>
          <a:prstGeom prst="rect">
            <a:avLst/>
          </a:prstGeom>
          <a:noFill/>
          <a:ln/>
        </p:spPr>
        <p:txBody>
          <a:bodyPr wrap="none" lIns="0" tIns="0" rIns="0" bIns="0" rtlCol="0" anchor="t"/>
          <a:lstStyle/>
          <a:p>
            <a:pPr marL="0" indent="0" algn="ctr">
              <a:lnSpc>
                <a:spcPts val="7700"/>
              </a:lnSpc>
              <a:buNone/>
            </a:pPr>
            <a:r>
              <a:rPr lang="en-US" sz="6150" b="1" dirty="0">
                <a:solidFill>
                  <a:srgbClr val="FFFFFF"/>
                </a:solidFill>
                <a:latin typeface="Noto Serif SC Bold" pitchFamily="34" charset="0"/>
                <a:ea typeface="Noto Serif SC Bold" pitchFamily="34" charset="-122"/>
                <a:cs typeface="Noto Serif SC Bold" pitchFamily="34" charset="-120"/>
              </a:rPr>
              <a:t>El Problema Actual</a:t>
            </a:r>
            <a:endParaRPr lang="en-US" sz="6150" dirty="0"/>
          </a:p>
        </p:txBody>
      </p:sp>
      <p:sp>
        <p:nvSpPr>
          <p:cNvPr id="3" name="Shape 1"/>
          <p:cNvSpPr/>
          <p:nvPr/>
        </p:nvSpPr>
        <p:spPr>
          <a:xfrm>
            <a:off x="793790" y="3606641"/>
            <a:ext cx="4196358" cy="2448044"/>
          </a:xfrm>
          <a:prstGeom prst="roundRect">
            <a:avLst>
              <a:gd name="adj" fmla="val 8339"/>
            </a:avLst>
          </a:prstGeom>
          <a:solidFill>
            <a:srgbClr val="006747">
              <a:alpha val="95000"/>
            </a:srgbClr>
          </a:solidFill>
          <a:ln w="30480">
            <a:solidFill>
              <a:srgbClr val="8CAB18"/>
            </a:solidFill>
            <a:prstDash val="solid"/>
          </a:ln>
        </p:spPr>
        <p:txBody>
          <a:bodyPr/>
          <a:lstStyle/>
          <a:p>
            <a:endParaRPr lang="es-CL"/>
          </a:p>
        </p:txBody>
      </p:sp>
      <p:sp>
        <p:nvSpPr>
          <p:cNvPr id="4" name="Shape 2"/>
          <p:cNvSpPr/>
          <p:nvPr/>
        </p:nvSpPr>
        <p:spPr>
          <a:xfrm>
            <a:off x="793790" y="3606641"/>
            <a:ext cx="121920" cy="2448044"/>
          </a:xfrm>
          <a:prstGeom prst="roundRect">
            <a:avLst>
              <a:gd name="adj" fmla="val 167442"/>
            </a:avLst>
          </a:prstGeom>
          <a:solidFill>
            <a:srgbClr val="8CAB18"/>
          </a:solidFill>
          <a:ln/>
        </p:spPr>
        <p:txBody>
          <a:bodyPr/>
          <a:lstStyle/>
          <a:p>
            <a:endParaRPr lang="es-CL"/>
          </a:p>
        </p:txBody>
      </p:sp>
      <p:sp>
        <p:nvSpPr>
          <p:cNvPr id="5" name="Text 3"/>
          <p:cNvSpPr/>
          <p:nvPr/>
        </p:nvSpPr>
        <p:spPr>
          <a:xfrm>
            <a:off x="1173004" y="3863935"/>
            <a:ext cx="3308152" cy="354330"/>
          </a:xfrm>
          <a:prstGeom prst="rect">
            <a:avLst/>
          </a:prstGeom>
          <a:noFill/>
          <a:ln/>
        </p:spPr>
        <p:txBody>
          <a:bodyPr wrap="none" lIns="0" tIns="0" rIns="0" bIns="0" rtlCol="0" anchor="t"/>
          <a:lstStyle/>
          <a:p>
            <a:pPr marL="0" indent="0" algn="l">
              <a:lnSpc>
                <a:spcPts val="2750"/>
              </a:lnSpc>
              <a:buNone/>
            </a:pPr>
            <a:r>
              <a:rPr lang="en-US" sz="2200" b="1" dirty="0">
                <a:solidFill>
                  <a:srgbClr val="FFFFFF"/>
                </a:solidFill>
                <a:latin typeface="Noto Serif SC Bold" pitchFamily="34" charset="0"/>
                <a:ea typeface="Noto Serif SC Bold" pitchFamily="34" charset="-122"/>
                <a:cs typeface="Noto Serif SC Bold" pitchFamily="34" charset="-120"/>
              </a:rPr>
              <a:t>Dependencia del pellet</a:t>
            </a:r>
            <a:endParaRPr lang="en-US" sz="2200" dirty="0"/>
          </a:p>
        </p:txBody>
      </p:sp>
      <p:sp>
        <p:nvSpPr>
          <p:cNvPr id="6" name="Text 4"/>
          <p:cNvSpPr/>
          <p:nvPr/>
        </p:nvSpPr>
        <p:spPr>
          <a:xfrm>
            <a:off x="1173004" y="4354354"/>
            <a:ext cx="3559850" cy="1088708"/>
          </a:xfrm>
          <a:prstGeom prst="rect">
            <a:avLst/>
          </a:prstGeom>
          <a:noFill/>
          <a:ln/>
        </p:spPr>
        <p:txBody>
          <a:bodyPr wrap="square" lIns="0" tIns="0" rIns="0" bIns="0" rtlCol="0" anchor="t"/>
          <a:lstStyle/>
          <a:p>
            <a:pPr marL="0" indent="0" algn="l">
              <a:lnSpc>
                <a:spcPts val="2850"/>
              </a:lnSpc>
              <a:buNone/>
            </a:pPr>
            <a:r>
              <a:rPr lang="en-US" sz="1750" dirty="0">
                <a:solidFill>
                  <a:srgbClr val="FFFFFF"/>
                </a:solidFill>
                <a:latin typeface="Geist" pitchFamily="34" charset="0"/>
                <a:ea typeface="Geist" pitchFamily="34" charset="-122"/>
                <a:cs typeface="Geist" pitchFamily="34" charset="-120"/>
              </a:rPr>
              <a:t>La alimentación se basa en productos procesados de baja calidad nutricional.</a:t>
            </a:r>
            <a:endParaRPr lang="en-US" sz="1750" dirty="0"/>
          </a:p>
        </p:txBody>
      </p:sp>
      <p:sp>
        <p:nvSpPr>
          <p:cNvPr id="7" name="Shape 5"/>
          <p:cNvSpPr/>
          <p:nvPr/>
        </p:nvSpPr>
        <p:spPr>
          <a:xfrm>
            <a:off x="5216962" y="3606641"/>
            <a:ext cx="4196358" cy="2448044"/>
          </a:xfrm>
          <a:prstGeom prst="roundRect">
            <a:avLst>
              <a:gd name="adj" fmla="val 8339"/>
            </a:avLst>
          </a:prstGeom>
          <a:solidFill>
            <a:srgbClr val="006747">
              <a:alpha val="95000"/>
            </a:srgbClr>
          </a:solidFill>
          <a:ln w="30480">
            <a:solidFill>
              <a:srgbClr val="335E23"/>
            </a:solidFill>
            <a:prstDash val="solid"/>
          </a:ln>
        </p:spPr>
        <p:txBody>
          <a:bodyPr/>
          <a:lstStyle/>
          <a:p>
            <a:endParaRPr lang="es-CL"/>
          </a:p>
        </p:txBody>
      </p:sp>
      <p:sp>
        <p:nvSpPr>
          <p:cNvPr id="8" name="Shape 6"/>
          <p:cNvSpPr/>
          <p:nvPr/>
        </p:nvSpPr>
        <p:spPr>
          <a:xfrm>
            <a:off x="5216962" y="3606641"/>
            <a:ext cx="121920" cy="2448044"/>
          </a:xfrm>
          <a:prstGeom prst="roundRect">
            <a:avLst>
              <a:gd name="adj" fmla="val 167442"/>
            </a:avLst>
          </a:prstGeom>
          <a:solidFill>
            <a:srgbClr val="335E23"/>
          </a:solidFill>
          <a:ln/>
        </p:spPr>
        <p:txBody>
          <a:bodyPr/>
          <a:lstStyle/>
          <a:p>
            <a:endParaRPr lang="es-CL"/>
          </a:p>
        </p:txBody>
      </p:sp>
      <p:sp>
        <p:nvSpPr>
          <p:cNvPr id="9" name="Text 7"/>
          <p:cNvSpPr/>
          <p:nvPr/>
        </p:nvSpPr>
        <p:spPr>
          <a:xfrm>
            <a:off x="5596176" y="3863935"/>
            <a:ext cx="3195042" cy="354330"/>
          </a:xfrm>
          <a:prstGeom prst="rect">
            <a:avLst/>
          </a:prstGeom>
          <a:noFill/>
          <a:ln/>
        </p:spPr>
        <p:txBody>
          <a:bodyPr wrap="none" lIns="0" tIns="0" rIns="0" bIns="0" rtlCol="0" anchor="t"/>
          <a:lstStyle/>
          <a:p>
            <a:pPr marL="0" indent="0" algn="l">
              <a:lnSpc>
                <a:spcPts val="2750"/>
              </a:lnSpc>
              <a:buNone/>
            </a:pPr>
            <a:r>
              <a:rPr lang="en-US" sz="2200" b="1" dirty="0">
                <a:solidFill>
                  <a:srgbClr val="FFFFFF"/>
                </a:solidFill>
                <a:latin typeface="Noto Serif SC Bold" pitchFamily="34" charset="0"/>
                <a:ea typeface="Noto Serif SC Bold" pitchFamily="34" charset="-122"/>
                <a:cs typeface="Noto Serif SC Bold" pitchFamily="34" charset="-120"/>
              </a:rPr>
              <a:t>Falta de conocimiento</a:t>
            </a:r>
            <a:endParaRPr lang="en-US" sz="2200" dirty="0"/>
          </a:p>
        </p:txBody>
      </p:sp>
      <p:sp>
        <p:nvSpPr>
          <p:cNvPr id="10" name="Text 8"/>
          <p:cNvSpPr/>
          <p:nvPr/>
        </p:nvSpPr>
        <p:spPr>
          <a:xfrm>
            <a:off x="5596176" y="4354354"/>
            <a:ext cx="3559850" cy="1088708"/>
          </a:xfrm>
          <a:prstGeom prst="rect">
            <a:avLst/>
          </a:prstGeom>
          <a:noFill/>
          <a:ln/>
        </p:spPr>
        <p:txBody>
          <a:bodyPr wrap="square" lIns="0" tIns="0" rIns="0" bIns="0" rtlCol="0" anchor="t"/>
          <a:lstStyle/>
          <a:p>
            <a:pPr marL="0" indent="0" algn="l">
              <a:lnSpc>
                <a:spcPts val="2850"/>
              </a:lnSpc>
              <a:buNone/>
            </a:pPr>
            <a:r>
              <a:rPr lang="en-US" sz="1750" dirty="0">
                <a:solidFill>
                  <a:srgbClr val="FFFFFF"/>
                </a:solidFill>
                <a:latin typeface="Geist" pitchFamily="34" charset="0"/>
                <a:ea typeface="Geist" pitchFamily="34" charset="-122"/>
                <a:cs typeface="Geist" pitchFamily="34" charset="-120"/>
              </a:rPr>
              <a:t>Muchos dueños desconocen las necesidades nutricionales reales de sus mascotas.</a:t>
            </a:r>
            <a:endParaRPr lang="en-US" sz="1750" dirty="0"/>
          </a:p>
        </p:txBody>
      </p:sp>
      <p:sp>
        <p:nvSpPr>
          <p:cNvPr id="11" name="Shape 9"/>
          <p:cNvSpPr/>
          <p:nvPr/>
        </p:nvSpPr>
        <p:spPr>
          <a:xfrm>
            <a:off x="9640133" y="3606641"/>
            <a:ext cx="4196358" cy="2448044"/>
          </a:xfrm>
          <a:prstGeom prst="roundRect">
            <a:avLst>
              <a:gd name="adj" fmla="val 8339"/>
            </a:avLst>
          </a:prstGeom>
          <a:solidFill>
            <a:srgbClr val="006747">
              <a:alpha val="95000"/>
            </a:srgbClr>
          </a:solidFill>
          <a:ln w="30480">
            <a:solidFill>
              <a:srgbClr val="8CAB18"/>
            </a:solidFill>
            <a:prstDash val="solid"/>
          </a:ln>
        </p:spPr>
        <p:txBody>
          <a:bodyPr/>
          <a:lstStyle/>
          <a:p>
            <a:endParaRPr lang="es-CL"/>
          </a:p>
        </p:txBody>
      </p:sp>
      <p:sp>
        <p:nvSpPr>
          <p:cNvPr id="12" name="Shape 10"/>
          <p:cNvSpPr/>
          <p:nvPr/>
        </p:nvSpPr>
        <p:spPr>
          <a:xfrm>
            <a:off x="9640133" y="3606641"/>
            <a:ext cx="121920" cy="2448044"/>
          </a:xfrm>
          <a:prstGeom prst="roundRect">
            <a:avLst>
              <a:gd name="adj" fmla="val 167442"/>
            </a:avLst>
          </a:prstGeom>
          <a:solidFill>
            <a:srgbClr val="8CAB18"/>
          </a:solidFill>
          <a:ln/>
        </p:spPr>
        <p:txBody>
          <a:bodyPr/>
          <a:lstStyle/>
          <a:p>
            <a:endParaRPr lang="es-CL"/>
          </a:p>
        </p:txBody>
      </p:sp>
      <p:sp>
        <p:nvSpPr>
          <p:cNvPr id="13" name="Text 11"/>
          <p:cNvSpPr/>
          <p:nvPr/>
        </p:nvSpPr>
        <p:spPr>
          <a:xfrm>
            <a:off x="10019348" y="3863935"/>
            <a:ext cx="3559850" cy="708660"/>
          </a:xfrm>
          <a:prstGeom prst="rect">
            <a:avLst/>
          </a:prstGeom>
          <a:noFill/>
          <a:ln/>
        </p:spPr>
        <p:txBody>
          <a:bodyPr wrap="square" lIns="0" tIns="0" rIns="0" bIns="0" rtlCol="0" anchor="t"/>
          <a:lstStyle/>
          <a:p>
            <a:pPr marL="0" indent="0" algn="l">
              <a:lnSpc>
                <a:spcPts val="2750"/>
              </a:lnSpc>
              <a:buNone/>
            </a:pPr>
            <a:r>
              <a:rPr lang="en-US" sz="2200" b="1" dirty="0">
                <a:solidFill>
                  <a:srgbClr val="FFFFFF"/>
                </a:solidFill>
                <a:latin typeface="Noto Serif SC Bold" pitchFamily="34" charset="0"/>
                <a:ea typeface="Noto Serif SC Bold" pitchFamily="34" charset="-122"/>
                <a:cs typeface="Noto Serif SC Bold" pitchFamily="34" charset="-120"/>
              </a:rPr>
              <a:t>Percepción de costos altos</a:t>
            </a:r>
            <a:endParaRPr lang="en-US" sz="2200" dirty="0"/>
          </a:p>
        </p:txBody>
      </p:sp>
      <p:sp>
        <p:nvSpPr>
          <p:cNvPr id="14" name="Text 12"/>
          <p:cNvSpPr/>
          <p:nvPr/>
        </p:nvSpPr>
        <p:spPr>
          <a:xfrm>
            <a:off x="10019348" y="4708684"/>
            <a:ext cx="3559850" cy="1088708"/>
          </a:xfrm>
          <a:prstGeom prst="rect">
            <a:avLst/>
          </a:prstGeom>
          <a:noFill/>
          <a:ln/>
        </p:spPr>
        <p:txBody>
          <a:bodyPr wrap="square" lIns="0" tIns="0" rIns="0" bIns="0" rtlCol="0" anchor="t"/>
          <a:lstStyle/>
          <a:p>
            <a:pPr marL="0" indent="0" algn="l">
              <a:lnSpc>
                <a:spcPts val="2850"/>
              </a:lnSpc>
              <a:buNone/>
            </a:pPr>
            <a:r>
              <a:rPr lang="en-US" sz="1750" dirty="0">
                <a:solidFill>
                  <a:srgbClr val="FFFFFF"/>
                </a:solidFill>
                <a:latin typeface="Geist" pitchFamily="34" charset="0"/>
                <a:ea typeface="Geist" pitchFamily="34" charset="-122"/>
                <a:cs typeface="Geist" pitchFamily="34" charset="-120"/>
              </a:rPr>
              <a:t>La alimentación natural se considera inalcanzable económicamente.</a:t>
            </a:r>
            <a:endParaRPr lang="en-US" sz="1750" dirty="0"/>
          </a:p>
        </p:txBody>
      </p:sp>
      <p:pic>
        <p:nvPicPr>
          <p:cNvPr id="16" name="Imagen 15">
            <a:extLst>
              <a:ext uri="{FF2B5EF4-FFF2-40B4-BE49-F238E27FC236}">
                <a16:creationId xmlns:a16="http://schemas.microsoft.com/office/drawing/2014/main" id="{338267E7-E3B3-E8FF-7CBC-168CEFDD13C9}"/>
              </a:ext>
            </a:extLst>
          </p:cNvPr>
          <p:cNvPicPr>
            <a:picLocks noChangeAspect="1"/>
          </p:cNvPicPr>
          <p:nvPr/>
        </p:nvPicPr>
        <p:blipFill>
          <a:blip r:embed="rId3"/>
          <a:stretch>
            <a:fillRect/>
          </a:stretch>
        </p:blipFill>
        <p:spPr>
          <a:xfrm>
            <a:off x="12791818" y="7749140"/>
            <a:ext cx="1838582" cy="38105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185761" y="713542"/>
            <a:ext cx="6258758" cy="510302"/>
          </a:xfrm>
          <a:prstGeom prst="rect">
            <a:avLst/>
          </a:prstGeom>
          <a:noFill/>
          <a:ln/>
        </p:spPr>
        <p:txBody>
          <a:bodyPr wrap="none" lIns="0" tIns="0" rIns="0" bIns="0" rtlCol="0" anchor="t"/>
          <a:lstStyle/>
          <a:p>
            <a:pPr marL="0" indent="0" algn="ctr">
              <a:lnSpc>
                <a:spcPts val="4000"/>
              </a:lnSpc>
              <a:buNone/>
            </a:pPr>
            <a:r>
              <a:rPr lang="en-US" sz="3200" b="1" dirty="0">
                <a:solidFill>
                  <a:srgbClr val="006747"/>
                </a:solidFill>
                <a:latin typeface="Noto Serif SC Bold" pitchFamily="34" charset="0"/>
                <a:ea typeface="Noto Serif SC Bold" pitchFamily="34" charset="-122"/>
                <a:cs typeface="Noto Serif SC Bold" pitchFamily="34" charset="-120"/>
              </a:rPr>
              <a:t>Nuestra Solución: NutriHuella</a:t>
            </a:r>
            <a:endParaRPr lang="en-US" sz="3200" dirty="0"/>
          </a:p>
        </p:txBody>
      </p:sp>
      <p:pic>
        <p:nvPicPr>
          <p:cNvPr id="3" name="Image 0" descr="preencoded.png"/>
          <p:cNvPicPr>
            <a:picLocks noChangeAspect="1"/>
          </p:cNvPicPr>
          <p:nvPr/>
        </p:nvPicPr>
        <p:blipFill>
          <a:blip r:embed="rId3"/>
          <a:stretch>
            <a:fillRect/>
          </a:stretch>
        </p:blipFill>
        <p:spPr>
          <a:xfrm>
            <a:off x="793790" y="1682948"/>
            <a:ext cx="5645110" cy="3763328"/>
          </a:xfrm>
          <a:prstGeom prst="rect">
            <a:avLst/>
          </a:prstGeom>
        </p:spPr>
      </p:pic>
      <p:sp>
        <p:nvSpPr>
          <p:cNvPr id="4" name="Shape 1"/>
          <p:cNvSpPr/>
          <p:nvPr/>
        </p:nvSpPr>
        <p:spPr>
          <a:xfrm>
            <a:off x="7571780" y="1791355"/>
            <a:ext cx="102037" cy="102037"/>
          </a:xfrm>
          <a:prstGeom prst="roundRect">
            <a:avLst>
              <a:gd name="adj" fmla="val 448073"/>
            </a:avLst>
          </a:prstGeom>
          <a:solidFill>
            <a:srgbClr val="006747"/>
          </a:solidFill>
          <a:ln/>
        </p:spPr>
        <p:txBody>
          <a:bodyPr/>
          <a:lstStyle/>
          <a:p>
            <a:endParaRPr lang="es-CL"/>
          </a:p>
        </p:txBody>
      </p:sp>
      <p:sp>
        <p:nvSpPr>
          <p:cNvPr id="5" name="Text 2"/>
          <p:cNvSpPr/>
          <p:nvPr/>
        </p:nvSpPr>
        <p:spPr>
          <a:xfrm>
            <a:off x="7877889" y="1682948"/>
            <a:ext cx="3964543" cy="318849"/>
          </a:xfrm>
          <a:prstGeom prst="rect">
            <a:avLst/>
          </a:prstGeom>
          <a:noFill/>
          <a:ln/>
        </p:spPr>
        <p:txBody>
          <a:bodyPr wrap="none" lIns="0" tIns="0" rIns="0" bIns="0" rtlCol="0" anchor="t"/>
          <a:lstStyle/>
          <a:p>
            <a:pPr marL="0" indent="0" algn="l">
              <a:lnSpc>
                <a:spcPts val="2500"/>
              </a:lnSpc>
              <a:buNone/>
            </a:pPr>
            <a:r>
              <a:rPr lang="en-US" sz="2000" b="1" dirty="0">
                <a:solidFill>
                  <a:srgbClr val="4B4A4A"/>
                </a:solidFill>
                <a:latin typeface="Noto Serif SC Bold" pitchFamily="34" charset="0"/>
                <a:ea typeface="Noto Serif SC Bold" pitchFamily="34" charset="-122"/>
                <a:cs typeface="Noto Serif SC Bold" pitchFamily="34" charset="-120"/>
              </a:rPr>
              <a:t>Plataforma web + móvil con IA</a:t>
            </a:r>
            <a:endParaRPr lang="en-US" sz="2000" dirty="0"/>
          </a:p>
        </p:txBody>
      </p:sp>
      <p:sp>
        <p:nvSpPr>
          <p:cNvPr id="6" name="Text 3"/>
          <p:cNvSpPr/>
          <p:nvPr/>
        </p:nvSpPr>
        <p:spPr>
          <a:xfrm>
            <a:off x="7877889" y="2205871"/>
            <a:ext cx="5966341" cy="653415"/>
          </a:xfrm>
          <a:prstGeom prst="rect">
            <a:avLst/>
          </a:prstGeom>
          <a:noFill/>
          <a:ln/>
        </p:spPr>
        <p:txBody>
          <a:bodyPr wrap="square" lIns="0" tIns="0" rIns="0" bIns="0" rtlCol="0" anchor="t"/>
          <a:lstStyle/>
          <a:p>
            <a:pPr marL="0" indent="0" algn="l">
              <a:lnSpc>
                <a:spcPts val="2550"/>
              </a:lnSpc>
              <a:buNone/>
            </a:pPr>
            <a:r>
              <a:rPr lang="en-US" sz="1600" dirty="0">
                <a:solidFill>
                  <a:srgbClr val="4B4A4A"/>
                </a:solidFill>
                <a:latin typeface="Geist" pitchFamily="34" charset="0"/>
                <a:ea typeface="Geist" pitchFamily="34" charset="-122"/>
                <a:cs typeface="Geist" pitchFamily="34" charset="-120"/>
              </a:rPr>
              <a:t>Acceso fácil a planes nutricionales personalizados mediante inteligencia artificial.</a:t>
            </a:r>
            <a:endParaRPr lang="en-US" sz="1600" dirty="0"/>
          </a:p>
        </p:txBody>
      </p:sp>
      <p:sp>
        <p:nvSpPr>
          <p:cNvPr id="7" name="Shape 4"/>
          <p:cNvSpPr/>
          <p:nvPr/>
        </p:nvSpPr>
        <p:spPr>
          <a:xfrm>
            <a:off x="7571780" y="3375958"/>
            <a:ext cx="102037" cy="102037"/>
          </a:xfrm>
          <a:prstGeom prst="roundRect">
            <a:avLst>
              <a:gd name="adj" fmla="val 448073"/>
            </a:avLst>
          </a:prstGeom>
          <a:solidFill>
            <a:srgbClr val="006747"/>
          </a:solidFill>
          <a:ln/>
        </p:spPr>
        <p:txBody>
          <a:bodyPr/>
          <a:lstStyle/>
          <a:p>
            <a:endParaRPr lang="es-CL"/>
          </a:p>
        </p:txBody>
      </p:sp>
      <p:sp>
        <p:nvSpPr>
          <p:cNvPr id="8" name="Text 5"/>
          <p:cNvSpPr/>
          <p:nvPr/>
        </p:nvSpPr>
        <p:spPr>
          <a:xfrm>
            <a:off x="7877889" y="3267551"/>
            <a:ext cx="2551748" cy="318849"/>
          </a:xfrm>
          <a:prstGeom prst="rect">
            <a:avLst/>
          </a:prstGeom>
          <a:noFill/>
          <a:ln/>
        </p:spPr>
        <p:txBody>
          <a:bodyPr wrap="none" lIns="0" tIns="0" rIns="0" bIns="0" rtlCol="0" anchor="t"/>
          <a:lstStyle/>
          <a:p>
            <a:pPr marL="0" indent="0" algn="l">
              <a:lnSpc>
                <a:spcPts val="2500"/>
              </a:lnSpc>
              <a:buNone/>
            </a:pPr>
            <a:r>
              <a:rPr lang="en-US" sz="2000" b="1" dirty="0">
                <a:solidFill>
                  <a:srgbClr val="4B4A4A"/>
                </a:solidFill>
                <a:latin typeface="Noto Serif SC Bold" pitchFamily="34" charset="0"/>
                <a:ea typeface="Noto Serif SC Bold" pitchFamily="34" charset="-122"/>
                <a:cs typeface="Noto Serif SC Bold" pitchFamily="34" charset="-120"/>
              </a:rPr>
              <a:t>Ficha clínica digital</a:t>
            </a:r>
            <a:endParaRPr lang="en-US" sz="2000" dirty="0"/>
          </a:p>
        </p:txBody>
      </p:sp>
      <p:sp>
        <p:nvSpPr>
          <p:cNvPr id="9" name="Text 6"/>
          <p:cNvSpPr/>
          <p:nvPr/>
        </p:nvSpPr>
        <p:spPr>
          <a:xfrm>
            <a:off x="7877889" y="3790474"/>
            <a:ext cx="5966341" cy="653415"/>
          </a:xfrm>
          <a:prstGeom prst="rect">
            <a:avLst/>
          </a:prstGeom>
          <a:noFill/>
          <a:ln/>
        </p:spPr>
        <p:txBody>
          <a:bodyPr wrap="square" lIns="0" tIns="0" rIns="0" bIns="0" rtlCol="0" anchor="t"/>
          <a:lstStyle/>
          <a:p>
            <a:pPr marL="0" indent="0" algn="l">
              <a:lnSpc>
                <a:spcPts val="2550"/>
              </a:lnSpc>
              <a:buNone/>
            </a:pPr>
            <a:r>
              <a:rPr lang="en-US" sz="1600" dirty="0">
                <a:solidFill>
                  <a:srgbClr val="4B4A4A"/>
                </a:solidFill>
                <a:latin typeface="Geist" pitchFamily="34" charset="0"/>
                <a:ea typeface="Geist" pitchFamily="34" charset="-122"/>
                <a:cs typeface="Geist" pitchFamily="34" charset="-120"/>
              </a:rPr>
              <a:t>Historial de salud y preferencias del perro para recomendaciones precisas.</a:t>
            </a:r>
            <a:endParaRPr lang="en-US" sz="1600" dirty="0"/>
          </a:p>
        </p:txBody>
      </p:sp>
      <p:sp>
        <p:nvSpPr>
          <p:cNvPr id="10" name="Shape 7"/>
          <p:cNvSpPr/>
          <p:nvPr/>
        </p:nvSpPr>
        <p:spPr>
          <a:xfrm>
            <a:off x="7571780" y="4960560"/>
            <a:ext cx="102037" cy="102037"/>
          </a:xfrm>
          <a:prstGeom prst="roundRect">
            <a:avLst>
              <a:gd name="adj" fmla="val 448073"/>
            </a:avLst>
          </a:prstGeom>
          <a:solidFill>
            <a:srgbClr val="006747"/>
          </a:solidFill>
          <a:ln/>
        </p:spPr>
        <p:txBody>
          <a:bodyPr/>
          <a:lstStyle/>
          <a:p>
            <a:endParaRPr lang="es-CL"/>
          </a:p>
        </p:txBody>
      </p:sp>
      <p:sp>
        <p:nvSpPr>
          <p:cNvPr id="11" name="Text 8"/>
          <p:cNvSpPr/>
          <p:nvPr/>
        </p:nvSpPr>
        <p:spPr>
          <a:xfrm>
            <a:off x="7877889" y="4852154"/>
            <a:ext cx="3957399" cy="318849"/>
          </a:xfrm>
          <a:prstGeom prst="rect">
            <a:avLst/>
          </a:prstGeom>
          <a:noFill/>
          <a:ln/>
        </p:spPr>
        <p:txBody>
          <a:bodyPr wrap="none" lIns="0" tIns="0" rIns="0" bIns="0" rtlCol="0" anchor="t"/>
          <a:lstStyle/>
          <a:p>
            <a:pPr marL="0" indent="0" algn="l">
              <a:lnSpc>
                <a:spcPts val="2500"/>
              </a:lnSpc>
              <a:buNone/>
            </a:pPr>
            <a:r>
              <a:rPr lang="en-US" sz="2000" b="1" dirty="0">
                <a:solidFill>
                  <a:srgbClr val="4B4A4A"/>
                </a:solidFill>
                <a:latin typeface="Noto Serif SC Bold" pitchFamily="34" charset="0"/>
                <a:ea typeface="Noto Serif SC Bold" pitchFamily="34" charset="-122"/>
                <a:cs typeface="Noto Serif SC Bold" pitchFamily="34" charset="-120"/>
              </a:rPr>
              <a:t>Plan nutricional automatizado</a:t>
            </a:r>
            <a:endParaRPr lang="en-US" sz="2000" dirty="0"/>
          </a:p>
        </p:txBody>
      </p:sp>
      <p:sp>
        <p:nvSpPr>
          <p:cNvPr id="12" name="Text 9"/>
          <p:cNvSpPr/>
          <p:nvPr/>
        </p:nvSpPr>
        <p:spPr>
          <a:xfrm>
            <a:off x="7877889" y="5375077"/>
            <a:ext cx="5966341" cy="326708"/>
          </a:xfrm>
          <a:prstGeom prst="rect">
            <a:avLst/>
          </a:prstGeom>
          <a:noFill/>
          <a:ln/>
        </p:spPr>
        <p:txBody>
          <a:bodyPr wrap="none" lIns="0" tIns="0" rIns="0" bIns="0" rtlCol="0" anchor="t"/>
          <a:lstStyle/>
          <a:p>
            <a:pPr marL="0" indent="0" algn="l">
              <a:lnSpc>
                <a:spcPts val="2550"/>
              </a:lnSpc>
              <a:buNone/>
            </a:pPr>
            <a:r>
              <a:rPr lang="en-US" sz="1600" dirty="0">
                <a:solidFill>
                  <a:srgbClr val="4B4A4A"/>
                </a:solidFill>
                <a:latin typeface="Geist" pitchFamily="34" charset="0"/>
                <a:ea typeface="Geist" pitchFamily="34" charset="-122"/>
                <a:cs typeface="Geist" pitchFamily="34" charset="-120"/>
              </a:rPr>
              <a:t>Generación automática de dietas equilibradas y adaptadas.</a:t>
            </a:r>
            <a:endParaRPr lang="en-US" sz="1600" dirty="0"/>
          </a:p>
        </p:txBody>
      </p:sp>
      <p:sp>
        <p:nvSpPr>
          <p:cNvPr id="13" name="Shape 10"/>
          <p:cNvSpPr/>
          <p:nvPr/>
        </p:nvSpPr>
        <p:spPr>
          <a:xfrm>
            <a:off x="7571780" y="6218456"/>
            <a:ext cx="102037" cy="102037"/>
          </a:xfrm>
          <a:prstGeom prst="roundRect">
            <a:avLst>
              <a:gd name="adj" fmla="val 448073"/>
            </a:avLst>
          </a:prstGeom>
          <a:solidFill>
            <a:srgbClr val="006747"/>
          </a:solidFill>
          <a:ln/>
        </p:spPr>
        <p:txBody>
          <a:bodyPr/>
          <a:lstStyle/>
          <a:p>
            <a:endParaRPr lang="es-CL"/>
          </a:p>
        </p:txBody>
      </p:sp>
      <p:sp>
        <p:nvSpPr>
          <p:cNvPr id="14" name="Text 11"/>
          <p:cNvSpPr/>
          <p:nvPr/>
        </p:nvSpPr>
        <p:spPr>
          <a:xfrm>
            <a:off x="7877889" y="6110049"/>
            <a:ext cx="2939534" cy="318849"/>
          </a:xfrm>
          <a:prstGeom prst="rect">
            <a:avLst/>
          </a:prstGeom>
          <a:noFill/>
          <a:ln/>
        </p:spPr>
        <p:txBody>
          <a:bodyPr wrap="none" lIns="0" tIns="0" rIns="0" bIns="0" rtlCol="0" anchor="t"/>
          <a:lstStyle/>
          <a:p>
            <a:pPr marL="0" indent="0" algn="l">
              <a:lnSpc>
                <a:spcPts val="2500"/>
              </a:lnSpc>
              <a:buNone/>
            </a:pPr>
            <a:r>
              <a:rPr lang="en-US" sz="2000" b="1" dirty="0">
                <a:solidFill>
                  <a:srgbClr val="4B4A4A"/>
                </a:solidFill>
                <a:latin typeface="Noto Serif SC Bold" pitchFamily="34" charset="0"/>
                <a:ea typeface="Noto Serif SC Bold" pitchFamily="34" charset="-122"/>
                <a:cs typeface="Noto Serif SC Bold" pitchFamily="34" charset="-120"/>
              </a:rPr>
              <a:t>Recetario colaborativo</a:t>
            </a:r>
            <a:endParaRPr lang="en-US" sz="2000" dirty="0"/>
          </a:p>
        </p:txBody>
      </p:sp>
      <p:sp>
        <p:nvSpPr>
          <p:cNvPr id="15" name="Text 12"/>
          <p:cNvSpPr/>
          <p:nvPr/>
        </p:nvSpPr>
        <p:spPr>
          <a:xfrm>
            <a:off x="7877889" y="6632972"/>
            <a:ext cx="5966341" cy="653415"/>
          </a:xfrm>
          <a:prstGeom prst="rect">
            <a:avLst/>
          </a:prstGeom>
          <a:noFill/>
          <a:ln/>
        </p:spPr>
        <p:txBody>
          <a:bodyPr wrap="square" lIns="0" tIns="0" rIns="0" bIns="0" rtlCol="0" anchor="t"/>
          <a:lstStyle/>
          <a:p>
            <a:pPr marL="0" indent="0" algn="l">
              <a:lnSpc>
                <a:spcPts val="2550"/>
              </a:lnSpc>
              <a:buNone/>
            </a:pPr>
            <a:r>
              <a:rPr lang="en-US" sz="1600" dirty="0">
                <a:solidFill>
                  <a:srgbClr val="4B4A4A"/>
                </a:solidFill>
                <a:latin typeface="Geist" pitchFamily="34" charset="0"/>
                <a:ea typeface="Geist" pitchFamily="34" charset="-122"/>
                <a:cs typeface="Geist" pitchFamily="34" charset="-120"/>
              </a:rPr>
              <a:t>Comunidad donde los usuarios pueden compartir y descubrir nuevas recetas saludables.</a:t>
            </a:r>
            <a:endParaRPr lang="en-US" sz="1600" dirty="0"/>
          </a:p>
        </p:txBody>
      </p:sp>
      <p:pic>
        <p:nvPicPr>
          <p:cNvPr id="17" name="Imagen 16">
            <a:extLst>
              <a:ext uri="{FF2B5EF4-FFF2-40B4-BE49-F238E27FC236}">
                <a16:creationId xmlns:a16="http://schemas.microsoft.com/office/drawing/2014/main" id="{05EBF338-B23A-4B96-74F8-83C7D8433597}"/>
              </a:ext>
            </a:extLst>
          </p:cNvPr>
          <p:cNvPicPr>
            <a:picLocks noChangeAspect="1"/>
          </p:cNvPicPr>
          <p:nvPr/>
        </p:nvPicPr>
        <p:blipFill>
          <a:blip r:embed="rId4"/>
          <a:stretch>
            <a:fillRect/>
          </a:stretch>
        </p:blipFill>
        <p:spPr>
          <a:xfrm>
            <a:off x="11786981" y="7625832"/>
            <a:ext cx="2843419" cy="49385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500568" y="816531"/>
            <a:ext cx="3629144" cy="453628"/>
          </a:xfrm>
          <a:prstGeom prst="rect">
            <a:avLst/>
          </a:prstGeom>
          <a:noFill/>
          <a:ln/>
        </p:spPr>
        <p:txBody>
          <a:bodyPr wrap="none" lIns="0" tIns="0" rIns="0" bIns="0" rtlCol="0" anchor="t"/>
          <a:lstStyle/>
          <a:p>
            <a:pPr marL="0" indent="0" algn="ctr">
              <a:lnSpc>
                <a:spcPts val="3550"/>
              </a:lnSpc>
              <a:buNone/>
            </a:pPr>
            <a:r>
              <a:rPr lang="en-US" sz="2850" b="1" dirty="0">
                <a:solidFill>
                  <a:srgbClr val="006747"/>
                </a:solidFill>
                <a:latin typeface="Noto Serif SC Bold" pitchFamily="34" charset="0"/>
                <a:ea typeface="Noto Serif SC Bold" pitchFamily="34" charset="-122"/>
                <a:cs typeface="Noto Serif SC Bold" pitchFamily="34" charset="-120"/>
              </a:rPr>
              <a:t>Nuestros Objetivos</a:t>
            </a:r>
            <a:endParaRPr lang="en-US" sz="2850" dirty="0"/>
          </a:p>
        </p:txBody>
      </p:sp>
      <p:sp>
        <p:nvSpPr>
          <p:cNvPr id="3" name="Text 1"/>
          <p:cNvSpPr/>
          <p:nvPr/>
        </p:nvSpPr>
        <p:spPr>
          <a:xfrm>
            <a:off x="4184928" y="1451610"/>
            <a:ext cx="6260425" cy="782479"/>
          </a:xfrm>
          <a:prstGeom prst="rect">
            <a:avLst/>
          </a:prstGeom>
          <a:noFill/>
          <a:ln/>
        </p:spPr>
        <p:txBody>
          <a:bodyPr wrap="none" lIns="0" tIns="0" rIns="0" bIns="0" rtlCol="0" anchor="t"/>
          <a:lstStyle/>
          <a:p>
            <a:pPr marL="0" indent="0" algn="ctr">
              <a:lnSpc>
                <a:spcPts val="6150"/>
              </a:lnSpc>
              <a:buNone/>
            </a:pPr>
            <a:r>
              <a:rPr lang="en-US" sz="4900" b="1" dirty="0">
                <a:solidFill>
                  <a:srgbClr val="006747"/>
                </a:solidFill>
                <a:latin typeface="Noto Serif SC Bold" pitchFamily="34" charset="0"/>
                <a:ea typeface="Noto Serif SC Bold" pitchFamily="34" charset="-122"/>
                <a:cs typeface="Noto Serif SC Bold" pitchFamily="34" charset="-120"/>
              </a:rPr>
              <a:t>Objetivo General</a:t>
            </a:r>
            <a:endParaRPr lang="en-US" sz="4900" dirty="0"/>
          </a:p>
        </p:txBody>
      </p:sp>
      <p:sp>
        <p:nvSpPr>
          <p:cNvPr id="4" name="Text 2"/>
          <p:cNvSpPr/>
          <p:nvPr/>
        </p:nvSpPr>
        <p:spPr>
          <a:xfrm>
            <a:off x="793790" y="2506266"/>
            <a:ext cx="13042821" cy="290274"/>
          </a:xfrm>
          <a:prstGeom prst="rect">
            <a:avLst/>
          </a:prstGeom>
          <a:noFill/>
          <a:ln/>
        </p:spPr>
        <p:txBody>
          <a:bodyPr wrap="none" lIns="0" tIns="0" rIns="0" bIns="0" rtlCol="0" anchor="t"/>
          <a:lstStyle/>
          <a:p>
            <a:pPr marL="0" indent="0" algn="ctr">
              <a:lnSpc>
                <a:spcPts val="2250"/>
              </a:lnSpc>
              <a:buNone/>
            </a:pPr>
            <a:r>
              <a:rPr lang="en-US" sz="1400" dirty="0">
                <a:solidFill>
                  <a:srgbClr val="4B4A4A"/>
                </a:solidFill>
                <a:latin typeface="Geist" pitchFamily="34" charset="0"/>
                <a:ea typeface="Geist" pitchFamily="34" charset="-122"/>
                <a:cs typeface="Geist" pitchFamily="34" charset="-120"/>
              </a:rPr>
              <a:t>Desarrollar una plataforma integral que democratice la alimentación natural y personalizada para perros.</a:t>
            </a:r>
            <a:endParaRPr lang="en-US" sz="1400" dirty="0"/>
          </a:p>
        </p:txBody>
      </p:sp>
      <p:sp>
        <p:nvSpPr>
          <p:cNvPr id="5" name="Shape 3"/>
          <p:cNvSpPr/>
          <p:nvPr/>
        </p:nvSpPr>
        <p:spPr>
          <a:xfrm>
            <a:off x="793790" y="3091342"/>
            <a:ext cx="13042821" cy="30242"/>
          </a:xfrm>
          <a:prstGeom prst="rect">
            <a:avLst/>
          </a:prstGeom>
          <a:solidFill>
            <a:srgbClr val="4B4A4A">
              <a:alpha val="50000"/>
            </a:srgbClr>
          </a:solidFill>
          <a:ln/>
        </p:spPr>
        <p:txBody>
          <a:bodyPr/>
          <a:lstStyle/>
          <a:p>
            <a:endParaRPr lang="es-CL"/>
          </a:p>
        </p:txBody>
      </p:sp>
      <p:sp>
        <p:nvSpPr>
          <p:cNvPr id="6" name="Text 4"/>
          <p:cNvSpPr/>
          <p:nvPr/>
        </p:nvSpPr>
        <p:spPr>
          <a:xfrm>
            <a:off x="5845016" y="3393758"/>
            <a:ext cx="2940368" cy="340162"/>
          </a:xfrm>
          <a:prstGeom prst="rect">
            <a:avLst/>
          </a:prstGeom>
          <a:noFill/>
          <a:ln/>
        </p:spPr>
        <p:txBody>
          <a:bodyPr wrap="none" lIns="0" tIns="0" rIns="0" bIns="0" rtlCol="0" anchor="t"/>
          <a:lstStyle/>
          <a:p>
            <a:pPr marL="0" indent="0" algn="ctr">
              <a:lnSpc>
                <a:spcPts val="2650"/>
              </a:lnSpc>
              <a:buNone/>
            </a:pPr>
            <a:r>
              <a:rPr lang="en-US" sz="2100" b="1" dirty="0">
                <a:solidFill>
                  <a:srgbClr val="006747"/>
                </a:solidFill>
                <a:latin typeface="Noto Serif SC Bold" pitchFamily="34" charset="0"/>
                <a:ea typeface="Noto Serif SC Bold" pitchFamily="34" charset="-122"/>
                <a:cs typeface="Noto Serif SC Bold" pitchFamily="34" charset="-120"/>
              </a:rPr>
              <a:t>Objetivos Específicos</a:t>
            </a:r>
            <a:endParaRPr lang="en-US" sz="2100" dirty="0"/>
          </a:p>
        </p:txBody>
      </p:sp>
      <p:sp>
        <p:nvSpPr>
          <p:cNvPr id="7" name="Shape 5"/>
          <p:cNvSpPr/>
          <p:nvPr/>
        </p:nvSpPr>
        <p:spPr>
          <a:xfrm>
            <a:off x="793790" y="4278273"/>
            <a:ext cx="6430685" cy="1340525"/>
          </a:xfrm>
          <a:prstGeom prst="roundRect">
            <a:avLst>
              <a:gd name="adj" fmla="val 8185"/>
            </a:avLst>
          </a:prstGeom>
          <a:solidFill>
            <a:srgbClr val="E5F9F2">
              <a:alpha val="95000"/>
            </a:srgbClr>
          </a:solidFill>
          <a:ln/>
        </p:spPr>
        <p:txBody>
          <a:bodyPr/>
          <a:lstStyle/>
          <a:p>
            <a:endParaRPr lang="es-CL"/>
          </a:p>
        </p:txBody>
      </p:sp>
      <p:sp>
        <p:nvSpPr>
          <p:cNvPr id="8" name="Shape 6"/>
          <p:cNvSpPr/>
          <p:nvPr/>
        </p:nvSpPr>
        <p:spPr>
          <a:xfrm>
            <a:off x="793790" y="4255413"/>
            <a:ext cx="6430685" cy="91440"/>
          </a:xfrm>
          <a:prstGeom prst="roundRect">
            <a:avLst>
              <a:gd name="adj" fmla="val 178605"/>
            </a:avLst>
          </a:prstGeom>
          <a:solidFill>
            <a:srgbClr val="006747"/>
          </a:solidFill>
          <a:ln/>
        </p:spPr>
        <p:txBody>
          <a:bodyPr/>
          <a:lstStyle/>
          <a:p>
            <a:endParaRPr lang="es-CL"/>
          </a:p>
        </p:txBody>
      </p:sp>
      <p:sp>
        <p:nvSpPr>
          <p:cNvPr id="9" name="Shape 7"/>
          <p:cNvSpPr/>
          <p:nvPr/>
        </p:nvSpPr>
        <p:spPr>
          <a:xfrm>
            <a:off x="3736896" y="4006096"/>
            <a:ext cx="544354" cy="544354"/>
          </a:xfrm>
          <a:prstGeom prst="roundRect">
            <a:avLst>
              <a:gd name="adj" fmla="val 167979"/>
            </a:avLst>
          </a:prstGeom>
          <a:solidFill>
            <a:srgbClr val="006747"/>
          </a:solidFill>
          <a:ln/>
        </p:spPr>
        <p:txBody>
          <a:bodyPr/>
          <a:lstStyle/>
          <a:p>
            <a:endParaRPr lang="es-CL"/>
          </a:p>
        </p:txBody>
      </p:sp>
      <p:pic>
        <p:nvPicPr>
          <p:cNvPr id="10" name="Image 0" descr="preencoded.png"/>
          <p:cNvPicPr>
            <a:picLocks noChangeAspect="1"/>
          </p:cNvPicPr>
          <p:nvPr/>
        </p:nvPicPr>
        <p:blipFill>
          <a:blip r:embed="rId3"/>
          <a:stretch>
            <a:fillRect/>
          </a:stretch>
        </p:blipFill>
        <p:spPr>
          <a:xfrm>
            <a:off x="3900249" y="4142184"/>
            <a:ext cx="217646" cy="272177"/>
          </a:xfrm>
          <a:prstGeom prst="rect">
            <a:avLst/>
          </a:prstGeom>
        </p:spPr>
      </p:pic>
      <p:sp>
        <p:nvSpPr>
          <p:cNvPr id="11" name="Text 8"/>
          <p:cNvSpPr/>
          <p:nvPr/>
        </p:nvSpPr>
        <p:spPr>
          <a:xfrm>
            <a:off x="998101" y="4731901"/>
            <a:ext cx="2268260" cy="283488"/>
          </a:xfrm>
          <a:prstGeom prst="rect">
            <a:avLst/>
          </a:prstGeom>
          <a:noFill/>
          <a:ln/>
        </p:spPr>
        <p:txBody>
          <a:bodyPr wrap="none" lIns="0" tIns="0" rIns="0" bIns="0" rtlCol="0" anchor="t"/>
          <a:lstStyle/>
          <a:p>
            <a:pPr marL="0" indent="0" algn="l">
              <a:lnSpc>
                <a:spcPts val="2200"/>
              </a:lnSpc>
              <a:buNone/>
            </a:pPr>
            <a:r>
              <a:rPr lang="en-US" sz="1750" b="1" dirty="0">
                <a:solidFill>
                  <a:srgbClr val="4B4A4A"/>
                </a:solidFill>
                <a:latin typeface="Noto Serif SC Bold" pitchFamily="34" charset="0"/>
                <a:ea typeface="Noto Serif SC Bold" pitchFamily="34" charset="-122"/>
                <a:cs typeface="Noto Serif SC Bold" pitchFamily="34" charset="-120"/>
              </a:rPr>
              <a:t>Implementar IA</a:t>
            </a:r>
            <a:endParaRPr lang="en-US" sz="1750" dirty="0"/>
          </a:p>
        </p:txBody>
      </p:sp>
      <p:sp>
        <p:nvSpPr>
          <p:cNvPr id="12" name="Text 9"/>
          <p:cNvSpPr/>
          <p:nvPr/>
        </p:nvSpPr>
        <p:spPr>
          <a:xfrm>
            <a:off x="998101" y="5124212"/>
            <a:ext cx="6022062"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Para personalizar dietas según las necesidades de cada perro.</a:t>
            </a:r>
            <a:endParaRPr lang="en-US" sz="1400" dirty="0"/>
          </a:p>
        </p:txBody>
      </p:sp>
      <p:sp>
        <p:nvSpPr>
          <p:cNvPr id="13" name="Shape 10"/>
          <p:cNvSpPr/>
          <p:nvPr/>
        </p:nvSpPr>
        <p:spPr>
          <a:xfrm>
            <a:off x="7405926" y="4278273"/>
            <a:ext cx="6430685" cy="1340525"/>
          </a:xfrm>
          <a:prstGeom prst="roundRect">
            <a:avLst>
              <a:gd name="adj" fmla="val 8185"/>
            </a:avLst>
          </a:prstGeom>
          <a:solidFill>
            <a:srgbClr val="E5F9F2">
              <a:alpha val="95000"/>
            </a:srgbClr>
          </a:solidFill>
          <a:ln/>
        </p:spPr>
        <p:txBody>
          <a:bodyPr/>
          <a:lstStyle/>
          <a:p>
            <a:endParaRPr lang="es-CL"/>
          </a:p>
        </p:txBody>
      </p:sp>
      <p:sp>
        <p:nvSpPr>
          <p:cNvPr id="14" name="Shape 11"/>
          <p:cNvSpPr/>
          <p:nvPr/>
        </p:nvSpPr>
        <p:spPr>
          <a:xfrm>
            <a:off x="7405926" y="4255413"/>
            <a:ext cx="6430685" cy="91440"/>
          </a:xfrm>
          <a:prstGeom prst="roundRect">
            <a:avLst>
              <a:gd name="adj" fmla="val 178605"/>
            </a:avLst>
          </a:prstGeom>
          <a:solidFill>
            <a:srgbClr val="006747"/>
          </a:solidFill>
          <a:ln/>
        </p:spPr>
        <p:txBody>
          <a:bodyPr/>
          <a:lstStyle/>
          <a:p>
            <a:endParaRPr lang="es-CL"/>
          </a:p>
        </p:txBody>
      </p:sp>
      <p:sp>
        <p:nvSpPr>
          <p:cNvPr id="15" name="Shape 12"/>
          <p:cNvSpPr/>
          <p:nvPr/>
        </p:nvSpPr>
        <p:spPr>
          <a:xfrm>
            <a:off x="10349032" y="4006096"/>
            <a:ext cx="544354" cy="544354"/>
          </a:xfrm>
          <a:prstGeom prst="roundRect">
            <a:avLst>
              <a:gd name="adj" fmla="val 167979"/>
            </a:avLst>
          </a:prstGeom>
          <a:solidFill>
            <a:srgbClr val="006747"/>
          </a:solidFill>
          <a:ln/>
        </p:spPr>
        <p:txBody>
          <a:bodyPr/>
          <a:lstStyle/>
          <a:p>
            <a:endParaRPr lang="es-CL"/>
          </a:p>
        </p:txBody>
      </p:sp>
      <p:pic>
        <p:nvPicPr>
          <p:cNvPr id="16" name="Image 1" descr="preencoded.png"/>
          <p:cNvPicPr>
            <a:picLocks noChangeAspect="1"/>
          </p:cNvPicPr>
          <p:nvPr/>
        </p:nvPicPr>
        <p:blipFill>
          <a:blip r:embed="rId4"/>
          <a:stretch>
            <a:fillRect/>
          </a:stretch>
        </p:blipFill>
        <p:spPr>
          <a:xfrm>
            <a:off x="10512385" y="4142184"/>
            <a:ext cx="217646" cy="272177"/>
          </a:xfrm>
          <a:prstGeom prst="rect">
            <a:avLst/>
          </a:prstGeom>
        </p:spPr>
      </p:pic>
      <p:sp>
        <p:nvSpPr>
          <p:cNvPr id="17" name="Text 13"/>
          <p:cNvSpPr/>
          <p:nvPr/>
        </p:nvSpPr>
        <p:spPr>
          <a:xfrm>
            <a:off x="7610237" y="4731901"/>
            <a:ext cx="2642473" cy="283488"/>
          </a:xfrm>
          <a:prstGeom prst="rect">
            <a:avLst/>
          </a:prstGeom>
          <a:noFill/>
          <a:ln/>
        </p:spPr>
        <p:txBody>
          <a:bodyPr wrap="none" lIns="0" tIns="0" rIns="0" bIns="0" rtlCol="0" anchor="t"/>
          <a:lstStyle/>
          <a:p>
            <a:pPr marL="0" indent="0" algn="l">
              <a:lnSpc>
                <a:spcPts val="2200"/>
              </a:lnSpc>
              <a:buNone/>
            </a:pPr>
            <a:r>
              <a:rPr lang="en-US" sz="1750" b="1" dirty="0">
                <a:solidFill>
                  <a:srgbClr val="4B4A4A"/>
                </a:solidFill>
                <a:latin typeface="Noto Serif SC Bold" pitchFamily="34" charset="0"/>
                <a:ea typeface="Noto Serif SC Bold" pitchFamily="34" charset="-122"/>
                <a:cs typeface="Noto Serif SC Bold" pitchFamily="34" charset="-120"/>
              </a:rPr>
              <a:t>Crear interfaz intuitiva</a:t>
            </a:r>
            <a:endParaRPr lang="en-US" sz="1750" dirty="0"/>
          </a:p>
        </p:txBody>
      </p:sp>
      <p:sp>
        <p:nvSpPr>
          <p:cNvPr id="18" name="Text 14"/>
          <p:cNvSpPr/>
          <p:nvPr/>
        </p:nvSpPr>
        <p:spPr>
          <a:xfrm>
            <a:off x="7610237" y="5124212"/>
            <a:ext cx="6022062"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Facilitar la gestión de la ficha clínica y el plan nutricional.</a:t>
            </a:r>
            <a:endParaRPr lang="en-US" sz="1400" dirty="0"/>
          </a:p>
        </p:txBody>
      </p:sp>
      <p:sp>
        <p:nvSpPr>
          <p:cNvPr id="19" name="Shape 15"/>
          <p:cNvSpPr/>
          <p:nvPr/>
        </p:nvSpPr>
        <p:spPr>
          <a:xfrm>
            <a:off x="793790" y="6072426"/>
            <a:ext cx="6430685" cy="1340525"/>
          </a:xfrm>
          <a:prstGeom prst="roundRect">
            <a:avLst>
              <a:gd name="adj" fmla="val 8185"/>
            </a:avLst>
          </a:prstGeom>
          <a:solidFill>
            <a:srgbClr val="E5F9F2">
              <a:alpha val="95000"/>
            </a:srgbClr>
          </a:solidFill>
          <a:ln/>
        </p:spPr>
        <p:txBody>
          <a:bodyPr/>
          <a:lstStyle/>
          <a:p>
            <a:endParaRPr lang="es-CL"/>
          </a:p>
        </p:txBody>
      </p:sp>
      <p:sp>
        <p:nvSpPr>
          <p:cNvPr id="20" name="Shape 16"/>
          <p:cNvSpPr/>
          <p:nvPr/>
        </p:nvSpPr>
        <p:spPr>
          <a:xfrm>
            <a:off x="793790" y="6049566"/>
            <a:ext cx="6430685" cy="91440"/>
          </a:xfrm>
          <a:prstGeom prst="roundRect">
            <a:avLst>
              <a:gd name="adj" fmla="val 178605"/>
            </a:avLst>
          </a:prstGeom>
          <a:solidFill>
            <a:srgbClr val="006747"/>
          </a:solidFill>
          <a:ln/>
        </p:spPr>
        <p:txBody>
          <a:bodyPr/>
          <a:lstStyle/>
          <a:p>
            <a:endParaRPr lang="es-CL"/>
          </a:p>
        </p:txBody>
      </p:sp>
      <p:sp>
        <p:nvSpPr>
          <p:cNvPr id="21" name="Shape 17"/>
          <p:cNvSpPr/>
          <p:nvPr/>
        </p:nvSpPr>
        <p:spPr>
          <a:xfrm>
            <a:off x="3736896" y="5800249"/>
            <a:ext cx="544354" cy="544354"/>
          </a:xfrm>
          <a:prstGeom prst="roundRect">
            <a:avLst>
              <a:gd name="adj" fmla="val 167979"/>
            </a:avLst>
          </a:prstGeom>
          <a:solidFill>
            <a:srgbClr val="006747"/>
          </a:solidFill>
          <a:ln/>
        </p:spPr>
        <p:txBody>
          <a:bodyPr/>
          <a:lstStyle/>
          <a:p>
            <a:endParaRPr lang="es-CL"/>
          </a:p>
        </p:txBody>
      </p:sp>
      <p:pic>
        <p:nvPicPr>
          <p:cNvPr id="22" name="Image 2" descr="preencoded.png"/>
          <p:cNvPicPr>
            <a:picLocks noChangeAspect="1"/>
          </p:cNvPicPr>
          <p:nvPr/>
        </p:nvPicPr>
        <p:blipFill>
          <a:blip r:embed="rId5"/>
          <a:stretch>
            <a:fillRect/>
          </a:stretch>
        </p:blipFill>
        <p:spPr>
          <a:xfrm>
            <a:off x="3900249" y="5936337"/>
            <a:ext cx="217646" cy="272177"/>
          </a:xfrm>
          <a:prstGeom prst="rect">
            <a:avLst/>
          </a:prstGeom>
        </p:spPr>
      </p:pic>
      <p:sp>
        <p:nvSpPr>
          <p:cNvPr id="23" name="Text 18"/>
          <p:cNvSpPr/>
          <p:nvPr/>
        </p:nvSpPr>
        <p:spPr>
          <a:xfrm>
            <a:off x="998101" y="6526054"/>
            <a:ext cx="2428637" cy="283488"/>
          </a:xfrm>
          <a:prstGeom prst="rect">
            <a:avLst/>
          </a:prstGeom>
          <a:noFill/>
          <a:ln/>
        </p:spPr>
        <p:txBody>
          <a:bodyPr wrap="none" lIns="0" tIns="0" rIns="0" bIns="0" rtlCol="0" anchor="t"/>
          <a:lstStyle/>
          <a:p>
            <a:pPr marL="0" indent="0" algn="l">
              <a:lnSpc>
                <a:spcPts val="2200"/>
              </a:lnSpc>
              <a:buNone/>
            </a:pPr>
            <a:r>
              <a:rPr lang="en-US" sz="1750" b="1" dirty="0">
                <a:solidFill>
                  <a:srgbClr val="4B4A4A"/>
                </a:solidFill>
                <a:latin typeface="Noto Serif SC Bold" pitchFamily="34" charset="0"/>
                <a:ea typeface="Noto Serif SC Bold" pitchFamily="34" charset="-122"/>
                <a:cs typeface="Noto Serif SC Bold" pitchFamily="34" charset="-120"/>
              </a:rPr>
              <a:t>Desarrollar recetario</a:t>
            </a:r>
            <a:endParaRPr lang="en-US" sz="1750" dirty="0"/>
          </a:p>
        </p:txBody>
      </p:sp>
      <p:sp>
        <p:nvSpPr>
          <p:cNvPr id="24" name="Text 19"/>
          <p:cNvSpPr/>
          <p:nvPr/>
        </p:nvSpPr>
        <p:spPr>
          <a:xfrm>
            <a:off x="998101" y="6918365"/>
            <a:ext cx="6022062"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Fomentar la participación y el intercambio de recetas saludables.</a:t>
            </a:r>
            <a:endParaRPr lang="en-US" sz="1400" dirty="0"/>
          </a:p>
        </p:txBody>
      </p:sp>
      <p:sp>
        <p:nvSpPr>
          <p:cNvPr id="25" name="Shape 20"/>
          <p:cNvSpPr/>
          <p:nvPr/>
        </p:nvSpPr>
        <p:spPr>
          <a:xfrm>
            <a:off x="7405926" y="6072426"/>
            <a:ext cx="6430685" cy="1340525"/>
          </a:xfrm>
          <a:prstGeom prst="roundRect">
            <a:avLst>
              <a:gd name="adj" fmla="val 8185"/>
            </a:avLst>
          </a:prstGeom>
          <a:solidFill>
            <a:srgbClr val="E5F9F2">
              <a:alpha val="95000"/>
            </a:srgbClr>
          </a:solidFill>
          <a:ln/>
        </p:spPr>
        <p:txBody>
          <a:bodyPr/>
          <a:lstStyle/>
          <a:p>
            <a:endParaRPr lang="es-CL"/>
          </a:p>
        </p:txBody>
      </p:sp>
      <p:sp>
        <p:nvSpPr>
          <p:cNvPr id="26" name="Shape 21"/>
          <p:cNvSpPr/>
          <p:nvPr/>
        </p:nvSpPr>
        <p:spPr>
          <a:xfrm>
            <a:off x="7405926" y="6049566"/>
            <a:ext cx="6430685" cy="91440"/>
          </a:xfrm>
          <a:prstGeom prst="roundRect">
            <a:avLst>
              <a:gd name="adj" fmla="val 178605"/>
            </a:avLst>
          </a:prstGeom>
          <a:solidFill>
            <a:srgbClr val="006747"/>
          </a:solidFill>
          <a:ln/>
        </p:spPr>
        <p:txBody>
          <a:bodyPr/>
          <a:lstStyle/>
          <a:p>
            <a:endParaRPr lang="es-CL"/>
          </a:p>
        </p:txBody>
      </p:sp>
      <p:sp>
        <p:nvSpPr>
          <p:cNvPr id="27" name="Shape 22"/>
          <p:cNvSpPr/>
          <p:nvPr/>
        </p:nvSpPr>
        <p:spPr>
          <a:xfrm>
            <a:off x="10349032" y="5800249"/>
            <a:ext cx="544354" cy="544354"/>
          </a:xfrm>
          <a:prstGeom prst="roundRect">
            <a:avLst>
              <a:gd name="adj" fmla="val 167979"/>
            </a:avLst>
          </a:prstGeom>
          <a:solidFill>
            <a:srgbClr val="006747"/>
          </a:solidFill>
          <a:ln/>
        </p:spPr>
        <p:txBody>
          <a:bodyPr/>
          <a:lstStyle/>
          <a:p>
            <a:endParaRPr lang="es-CL"/>
          </a:p>
        </p:txBody>
      </p:sp>
      <p:pic>
        <p:nvPicPr>
          <p:cNvPr id="28" name="Image 3" descr="preencoded.png"/>
          <p:cNvPicPr>
            <a:picLocks noChangeAspect="1"/>
          </p:cNvPicPr>
          <p:nvPr/>
        </p:nvPicPr>
        <p:blipFill>
          <a:blip r:embed="rId6"/>
          <a:stretch>
            <a:fillRect/>
          </a:stretch>
        </p:blipFill>
        <p:spPr>
          <a:xfrm>
            <a:off x="10512385" y="5936337"/>
            <a:ext cx="217646" cy="272177"/>
          </a:xfrm>
          <a:prstGeom prst="rect">
            <a:avLst/>
          </a:prstGeom>
        </p:spPr>
      </p:pic>
      <p:sp>
        <p:nvSpPr>
          <p:cNvPr id="29" name="Text 23"/>
          <p:cNvSpPr/>
          <p:nvPr/>
        </p:nvSpPr>
        <p:spPr>
          <a:xfrm>
            <a:off x="7610237" y="6526054"/>
            <a:ext cx="2268260" cy="283488"/>
          </a:xfrm>
          <a:prstGeom prst="rect">
            <a:avLst/>
          </a:prstGeom>
          <a:noFill/>
          <a:ln/>
        </p:spPr>
        <p:txBody>
          <a:bodyPr wrap="none" lIns="0" tIns="0" rIns="0" bIns="0" rtlCol="0" anchor="t"/>
          <a:lstStyle/>
          <a:p>
            <a:pPr marL="0" indent="0" algn="l">
              <a:lnSpc>
                <a:spcPts val="2200"/>
              </a:lnSpc>
              <a:buNone/>
            </a:pPr>
            <a:r>
              <a:rPr lang="en-US" sz="1750" b="1" dirty="0">
                <a:solidFill>
                  <a:srgbClr val="4B4A4A"/>
                </a:solidFill>
                <a:latin typeface="Noto Serif SC Bold" pitchFamily="34" charset="0"/>
                <a:ea typeface="Noto Serif SC Bold" pitchFamily="34" charset="-122"/>
                <a:cs typeface="Noto Serif SC Bold" pitchFamily="34" charset="-120"/>
              </a:rPr>
              <a:t>Validar viabilidad</a:t>
            </a:r>
            <a:endParaRPr lang="en-US" sz="1750" dirty="0"/>
          </a:p>
        </p:txBody>
      </p:sp>
      <p:sp>
        <p:nvSpPr>
          <p:cNvPr id="30" name="Text 24"/>
          <p:cNvSpPr/>
          <p:nvPr/>
        </p:nvSpPr>
        <p:spPr>
          <a:xfrm>
            <a:off x="7610237" y="6918365"/>
            <a:ext cx="6022062"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Asegurar la sostenibilidad y escalabilidad del proyecto.</a:t>
            </a:r>
            <a:endParaRPr lang="en-US" sz="1400" dirty="0"/>
          </a:p>
        </p:txBody>
      </p:sp>
      <p:pic>
        <p:nvPicPr>
          <p:cNvPr id="32" name="Imagen 31">
            <a:extLst>
              <a:ext uri="{FF2B5EF4-FFF2-40B4-BE49-F238E27FC236}">
                <a16:creationId xmlns:a16="http://schemas.microsoft.com/office/drawing/2014/main" id="{E0CDE2C5-9493-E2E6-86A8-B1FC0182FCB2}"/>
              </a:ext>
            </a:extLst>
          </p:cNvPr>
          <p:cNvPicPr>
            <a:picLocks noChangeAspect="1"/>
          </p:cNvPicPr>
          <p:nvPr/>
        </p:nvPicPr>
        <p:blipFill>
          <a:blip r:embed="rId7"/>
          <a:stretch>
            <a:fillRect/>
          </a:stretch>
        </p:blipFill>
        <p:spPr>
          <a:xfrm>
            <a:off x="12755006" y="7782401"/>
            <a:ext cx="1810003" cy="31436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534495" y="1638776"/>
            <a:ext cx="5561409" cy="566976"/>
          </a:xfrm>
          <a:prstGeom prst="rect">
            <a:avLst/>
          </a:prstGeom>
          <a:noFill/>
          <a:ln/>
        </p:spPr>
        <p:txBody>
          <a:bodyPr wrap="none" lIns="0" tIns="0" rIns="0" bIns="0" rtlCol="0" anchor="t"/>
          <a:lstStyle/>
          <a:p>
            <a:pPr marL="0" indent="0" algn="ctr">
              <a:lnSpc>
                <a:spcPts val="4450"/>
              </a:lnSpc>
              <a:buNone/>
            </a:pPr>
            <a:r>
              <a:rPr lang="en-US" sz="3550" b="1" dirty="0">
                <a:solidFill>
                  <a:srgbClr val="006747"/>
                </a:solidFill>
                <a:latin typeface="Noto Serif SC Bold" pitchFamily="34" charset="0"/>
                <a:ea typeface="Noto Serif SC Bold" pitchFamily="34" charset="-122"/>
                <a:cs typeface="Noto Serif SC Bold" pitchFamily="34" charset="-120"/>
              </a:rPr>
              <a:t>Alcances y Limitaciones</a:t>
            </a:r>
            <a:endParaRPr lang="en-US" sz="3550" dirty="0"/>
          </a:p>
        </p:txBody>
      </p:sp>
      <p:sp>
        <p:nvSpPr>
          <p:cNvPr id="3" name="Text 1"/>
          <p:cNvSpPr/>
          <p:nvPr/>
        </p:nvSpPr>
        <p:spPr>
          <a:xfrm>
            <a:off x="793790" y="2687717"/>
            <a:ext cx="3402330" cy="455771"/>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Noto Serif SC Bold" pitchFamily="34" charset="0"/>
                <a:ea typeface="Noto Serif SC Bold" pitchFamily="34" charset="-122"/>
                <a:cs typeface="Noto Serif SC Bold" pitchFamily="34" charset="-120"/>
              </a:rPr>
              <a:t>✔</a:t>
            </a:r>
            <a:r>
              <a:rPr lang="en-US" sz="2650" b="1" dirty="0">
                <a:solidFill>
                  <a:srgbClr val="006747"/>
                </a:solidFill>
                <a:latin typeface="Noto Serif SC Bold" pitchFamily="34" charset="0"/>
                <a:ea typeface="Noto Serif SC Bold" pitchFamily="34" charset="-122"/>
                <a:cs typeface="Noto Serif SC Bold" pitchFamily="34" charset="-120"/>
              </a:rPr>
              <a:t> Alcances</a:t>
            </a:r>
            <a:endParaRPr lang="en-US" sz="2650" dirty="0"/>
          </a:p>
        </p:txBody>
      </p:sp>
      <p:sp>
        <p:nvSpPr>
          <p:cNvPr id="4" name="Text 2"/>
          <p:cNvSpPr/>
          <p:nvPr/>
        </p:nvSpPr>
        <p:spPr>
          <a:xfrm>
            <a:off x="793790" y="3370302"/>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6747"/>
                </a:solidFill>
                <a:latin typeface="Geist" pitchFamily="34" charset="0"/>
                <a:ea typeface="Geist" pitchFamily="34" charset="-122"/>
                <a:cs typeface="Geist" pitchFamily="34" charset="-120"/>
              </a:rPr>
              <a:t>Personalización avanzada:</a:t>
            </a:r>
            <a:r>
              <a:rPr lang="en-US" sz="1750" dirty="0">
                <a:solidFill>
                  <a:srgbClr val="4B4A4A"/>
                </a:solidFill>
                <a:latin typeface="Geist" pitchFamily="34" charset="0"/>
                <a:ea typeface="Geist" pitchFamily="34" charset="-122"/>
                <a:cs typeface="Geist" pitchFamily="34" charset="-120"/>
              </a:rPr>
              <a:t> Dietas adaptadas por raza, edad, peso y alergias.</a:t>
            </a:r>
            <a:endParaRPr lang="en-US" sz="1750" dirty="0"/>
          </a:p>
        </p:txBody>
      </p:sp>
      <p:sp>
        <p:nvSpPr>
          <p:cNvPr id="5" name="Text 3"/>
          <p:cNvSpPr/>
          <p:nvPr/>
        </p:nvSpPr>
        <p:spPr>
          <a:xfrm>
            <a:off x="793790" y="417540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6747"/>
                </a:solidFill>
                <a:latin typeface="Geist" pitchFamily="34" charset="0"/>
                <a:ea typeface="Geist" pitchFamily="34" charset="-122"/>
                <a:cs typeface="Geist" pitchFamily="34" charset="-120"/>
              </a:rPr>
              <a:t>Interacción usuario-comunidad:</a:t>
            </a:r>
            <a:r>
              <a:rPr lang="en-US" sz="1750" dirty="0">
                <a:solidFill>
                  <a:srgbClr val="4B4A4A"/>
                </a:solidFill>
                <a:latin typeface="Geist" pitchFamily="34" charset="0"/>
                <a:ea typeface="Geist" pitchFamily="34" charset="-122"/>
                <a:cs typeface="Geist" pitchFamily="34" charset="-120"/>
              </a:rPr>
              <a:t> Fomentar el intercambio de conocimientos y recetas.</a:t>
            </a:r>
            <a:endParaRPr lang="en-US" sz="1750" dirty="0"/>
          </a:p>
        </p:txBody>
      </p:sp>
      <p:sp>
        <p:nvSpPr>
          <p:cNvPr id="6" name="Text 4"/>
          <p:cNvSpPr/>
          <p:nvPr/>
        </p:nvSpPr>
        <p:spPr>
          <a:xfrm>
            <a:off x="793790" y="498050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6747"/>
                </a:solidFill>
                <a:latin typeface="Geist" pitchFamily="34" charset="0"/>
                <a:ea typeface="Geist" pitchFamily="34" charset="-122"/>
                <a:cs typeface="Geist" pitchFamily="34" charset="-120"/>
              </a:rPr>
              <a:t>Interfaz multiplataforma:</a:t>
            </a:r>
            <a:r>
              <a:rPr lang="en-US" sz="1750" dirty="0">
                <a:solidFill>
                  <a:srgbClr val="4B4A4A"/>
                </a:solidFill>
                <a:latin typeface="Geist" pitchFamily="34" charset="0"/>
                <a:ea typeface="Geist" pitchFamily="34" charset="-122"/>
                <a:cs typeface="Geist" pitchFamily="34" charset="-120"/>
              </a:rPr>
              <a:t> Acceso desde web y dispositivos móviles.</a:t>
            </a:r>
            <a:endParaRPr lang="en-US" sz="1750" dirty="0"/>
          </a:p>
        </p:txBody>
      </p:sp>
      <p:sp>
        <p:nvSpPr>
          <p:cNvPr id="7" name="Text 5"/>
          <p:cNvSpPr/>
          <p:nvPr/>
        </p:nvSpPr>
        <p:spPr>
          <a:xfrm>
            <a:off x="793790" y="5785604"/>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6747"/>
                </a:solidFill>
                <a:latin typeface="Geist" pitchFamily="34" charset="0"/>
                <a:ea typeface="Geist" pitchFamily="34" charset="-122"/>
                <a:cs typeface="Geist" pitchFamily="34" charset="-120"/>
              </a:rPr>
              <a:t>Integración futura:</a:t>
            </a:r>
            <a:r>
              <a:rPr lang="en-US" sz="1750" dirty="0">
                <a:solidFill>
                  <a:srgbClr val="4B4A4A"/>
                </a:solidFill>
                <a:latin typeface="Geist" pitchFamily="34" charset="0"/>
                <a:ea typeface="Geist" pitchFamily="34" charset="-122"/>
                <a:cs typeface="Geist" pitchFamily="34" charset="-120"/>
              </a:rPr>
              <a:t> Base sólida para incorporar servicios veterinarios.</a:t>
            </a:r>
            <a:endParaRPr lang="en-US" sz="1750" dirty="0"/>
          </a:p>
        </p:txBody>
      </p:sp>
      <p:sp>
        <p:nvSpPr>
          <p:cNvPr id="8" name="Text 6"/>
          <p:cNvSpPr/>
          <p:nvPr/>
        </p:nvSpPr>
        <p:spPr>
          <a:xfrm>
            <a:off x="7599521" y="2687717"/>
            <a:ext cx="3402330" cy="455771"/>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Noto Serif SC Bold" pitchFamily="34" charset="0"/>
                <a:ea typeface="Noto Serif SC Bold" pitchFamily="34" charset="-122"/>
                <a:cs typeface="Noto Serif SC Bold" pitchFamily="34" charset="-120"/>
              </a:rPr>
              <a:t>✖</a:t>
            </a:r>
            <a:r>
              <a:rPr lang="en-US" sz="2650" b="1" dirty="0">
                <a:solidFill>
                  <a:srgbClr val="006747"/>
                </a:solidFill>
                <a:latin typeface="Noto Serif SC Bold" pitchFamily="34" charset="0"/>
                <a:ea typeface="Noto Serif SC Bold" pitchFamily="34" charset="-122"/>
                <a:cs typeface="Noto Serif SC Bold" pitchFamily="34" charset="-120"/>
              </a:rPr>
              <a:t> Limitaciones</a:t>
            </a:r>
            <a:endParaRPr lang="en-US" sz="2650" dirty="0"/>
          </a:p>
        </p:txBody>
      </p:sp>
      <p:sp>
        <p:nvSpPr>
          <p:cNvPr id="9" name="Text 7"/>
          <p:cNvSpPr/>
          <p:nvPr/>
        </p:nvSpPr>
        <p:spPr>
          <a:xfrm>
            <a:off x="7599521" y="3370302"/>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808080"/>
                </a:solidFill>
                <a:latin typeface="Geist" pitchFamily="34" charset="0"/>
                <a:ea typeface="Geist" pitchFamily="34" charset="-122"/>
                <a:cs typeface="Geist" pitchFamily="34" charset="-120"/>
              </a:rPr>
              <a:t>Base de datos inicial:</a:t>
            </a:r>
            <a:r>
              <a:rPr lang="en-US" sz="1750" dirty="0">
                <a:solidFill>
                  <a:srgbClr val="4B4A4A"/>
                </a:solidFill>
                <a:latin typeface="Geist" pitchFamily="34" charset="0"/>
                <a:ea typeface="Geist" pitchFamily="34" charset="-122"/>
                <a:cs typeface="Geist" pitchFamily="34" charset="-120"/>
              </a:rPr>
              <a:t> Requerirá expansión manual de alimentos y restricciones.</a:t>
            </a:r>
            <a:endParaRPr lang="en-US" sz="1750" dirty="0"/>
          </a:p>
        </p:txBody>
      </p:sp>
      <p:sp>
        <p:nvSpPr>
          <p:cNvPr id="10" name="Text 8"/>
          <p:cNvSpPr/>
          <p:nvPr/>
        </p:nvSpPr>
        <p:spPr>
          <a:xfrm>
            <a:off x="7599521" y="417540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808080"/>
                </a:solidFill>
                <a:latin typeface="Geist" pitchFamily="34" charset="0"/>
                <a:ea typeface="Geist" pitchFamily="34" charset="-122"/>
                <a:cs typeface="Geist" pitchFamily="34" charset="-120"/>
              </a:rPr>
              <a:t>No es un sustituto veterinario:</a:t>
            </a:r>
            <a:r>
              <a:rPr lang="en-US" sz="1750" dirty="0">
                <a:solidFill>
                  <a:srgbClr val="4B4A4A"/>
                </a:solidFill>
                <a:latin typeface="Geist" pitchFamily="34" charset="0"/>
                <a:ea typeface="Geist" pitchFamily="34" charset="-122"/>
                <a:cs typeface="Geist" pitchFamily="34" charset="-120"/>
              </a:rPr>
              <a:t> La plataforma complementa, no reemplaza, el diagnóstico profesional.</a:t>
            </a:r>
            <a:endParaRPr lang="en-US" sz="1750" dirty="0"/>
          </a:p>
        </p:txBody>
      </p:sp>
      <p:sp>
        <p:nvSpPr>
          <p:cNvPr id="11" name="Text 9"/>
          <p:cNvSpPr/>
          <p:nvPr/>
        </p:nvSpPr>
        <p:spPr>
          <a:xfrm>
            <a:off x="7599521" y="498050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808080"/>
                </a:solidFill>
                <a:latin typeface="Geist" pitchFamily="34" charset="0"/>
                <a:ea typeface="Geist" pitchFamily="34" charset="-122"/>
                <a:cs typeface="Geist" pitchFamily="34" charset="-120"/>
              </a:rPr>
              <a:t>Cobertura geográfica:</a:t>
            </a:r>
            <a:r>
              <a:rPr lang="en-US" sz="1750" dirty="0">
                <a:solidFill>
                  <a:srgbClr val="4B4A4A"/>
                </a:solidFill>
                <a:latin typeface="Geist" pitchFamily="34" charset="0"/>
                <a:ea typeface="Geist" pitchFamily="34" charset="-122"/>
                <a:cs typeface="Geist" pitchFamily="34" charset="-120"/>
              </a:rPr>
              <a:t> Inicialmente enfocada en recetas con ingredientes disponibles </a:t>
            </a:r>
            <a:r>
              <a:rPr lang="en-US" sz="1750" dirty="0" err="1">
                <a:solidFill>
                  <a:srgbClr val="4B4A4A"/>
                </a:solidFill>
                <a:latin typeface="Geist" pitchFamily="34" charset="0"/>
                <a:ea typeface="Geist" pitchFamily="34" charset="-122"/>
                <a:cs typeface="Geist" pitchFamily="34" charset="-120"/>
              </a:rPr>
              <a:t>en</a:t>
            </a:r>
            <a:r>
              <a:rPr lang="en-US" sz="1750" dirty="0">
                <a:solidFill>
                  <a:srgbClr val="4B4A4A"/>
                </a:solidFill>
                <a:latin typeface="Geist" pitchFamily="34" charset="0"/>
                <a:ea typeface="Geist" pitchFamily="34" charset="-122"/>
                <a:cs typeface="Geist" pitchFamily="34" charset="-120"/>
              </a:rPr>
              <a:t> Chile.</a:t>
            </a:r>
            <a:endParaRPr lang="en-US" sz="1750" dirty="0"/>
          </a:p>
        </p:txBody>
      </p:sp>
      <p:sp>
        <p:nvSpPr>
          <p:cNvPr id="12" name="Text 10"/>
          <p:cNvSpPr/>
          <p:nvPr/>
        </p:nvSpPr>
        <p:spPr>
          <a:xfrm>
            <a:off x="7599521" y="5785604"/>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808080"/>
                </a:solidFill>
                <a:latin typeface="Geist" pitchFamily="34" charset="0"/>
                <a:ea typeface="Geist" pitchFamily="34" charset="-122"/>
                <a:cs typeface="Geist" pitchFamily="34" charset="-120"/>
              </a:rPr>
              <a:t>Dependencia de datos:</a:t>
            </a:r>
            <a:r>
              <a:rPr lang="en-US" sz="1750" dirty="0">
                <a:solidFill>
                  <a:srgbClr val="4B4A4A"/>
                </a:solidFill>
                <a:latin typeface="Geist" pitchFamily="34" charset="0"/>
                <a:ea typeface="Geist" pitchFamily="34" charset="-122"/>
                <a:cs typeface="Geist" pitchFamily="34" charset="-120"/>
              </a:rPr>
              <a:t> La precisión de la IA depende de la información aportada por el usuario.</a:t>
            </a:r>
            <a:endParaRPr lang="en-US" sz="1750" dirty="0"/>
          </a:p>
        </p:txBody>
      </p:sp>
      <p:pic>
        <p:nvPicPr>
          <p:cNvPr id="14" name="Imagen 13">
            <a:extLst>
              <a:ext uri="{FF2B5EF4-FFF2-40B4-BE49-F238E27FC236}">
                <a16:creationId xmlns:a16="http://schemas.microsoft.com/office/drawing/2014/main" id="{7C72E286-49AB-FF69-6CAD-76410C8EEFE5}"/>
              </a:ext>
            </a:extLst>
          </p:cNvPr>
          <p:cNvPicPr>
            <a:picLocks noChangeAspect="1"/>
          </p:cNvPicPr>
          <p:nvPr/>
        </p:nvPicPr>
        <p:blipFill>
          <a:blip r:embed="rId3"/>
          <a:stretch>
            <a:fillRect/>
          </a:stretch>
        </p:blipFill>
        <p:spPr>
          <a:xfrm>
            <a:off x="12798095" y="7804786"/>
            <a:ext cx="1810003" cy="31436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71B506F4-7E5F-8DE6-3154-DFA381FC9576}"/>
              </a:ext>
            </a:extLst>
          </p:cNvPr>
          <p:cNvPicPr>
            <a:picLocks noChangeAspect="1"/>
          </p:cNvPicPr>
          <p:nvPr/>
        </p:nvPicPr>
        <p:blipFill>
          <a:blip r:embed="rId2"/>
          <a:stretch>
            <a:fillRect/>
          </a:stretch>
        </p:blipFill>
        <p:spPr>
          <a:xfrm>
            <a:off x="0" y="58882"/>
            <a:ext cx="14630400" cy="8111836"/>
          </a:xfrm>
          <a:prstGeom prst="rect">
            <a:avLst/>
          </a:prstGeom>
        </p:spPr>
      </p:pic>
    </p:spTree>
    <p:extLst>
      <p:ext uri="{BB962C8B-B14F-4D97-AF65-F5344CB8AC3E}">
        <p14:creationId xmlns:p14="http://schemas.microsoft.com/office/powerpoint/2010/main" val="3207908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7506533" y="678894"/>
            <a:ext cx="5103614" cy="637937"/>
          </a:xfrm>
          <a:prstGeom prst="rect">
            <a:avLst/>
          </a:prstGeom>
          <a:noFill/>
          <a:ln/>
        </p:spPr>
        <p:txBody>
          <a:bodyPr wrap="none" lIns="0" tIns="0" rIns="0" bIns="0" rtlCol="0" anchor="t"/>
          <a:lstStyle/>
          <a:p>
            <a:pPr marL="0" indent="0" algn="ctr">
              <a:lnSpc>
                <a:spcPts val="5000"/>
              </a:lnSpc>
              <a:buNone/>
            </a:pPr>
            <a:r>
              <a:rPr lang="en-US" sz="4000" b="1" dirty="0">
                <a:solidFill>
                  <a:srgbClr val="006747"/>
                </a:solidFill>
                <a:latin typeface="Noto Serif SC Bold" pitchFamily="34" charset="0"/>
                <a:ea typeface="Noto Serif SC Bold" pitchFamily="34" charset="-122"/>
                <a:cs typeface="Noto Serif SC Bold" pitchFamily="34" charset="-120"/>
              </a:rPr>
              <a:t>Costo del Proyecto</a:t>
            </a:r>
            <a:endParaRPr lang="en-US" sz="4000" dirty="0"/>
          </a:p>
        </p:txBody>
      </p:sp>
      <p:pic>
        <p:nvPicPr>
          <p:cNvPr id="4" name="Image 1" descr="preencoded.png"/>
          <p:cNvPicPr>
            <a:picLocks noChangeAspect="1"/>
          </p:cNvPicPr>
          <p:nvPr/>
        </p:nvPicPr>
        <p:blipFill>
          <a:blip r:embed="rId4"/>
          <a:stretch>
            <a:fillRect/>
          </a:stretch>
        </p:blipFill>
        <p:spPr>
          <a:xfrm>
            <a:off x="6657975" y="1622941"/>
            <a:ext cx="6800731" cy="5371505"/>
          </a:xfrm>
          <a:prstGeom prst="rect">
            <a:avLst/>
          </a:prstGeom>
        </p:spPr>
      </p:pic>
      <p:sp>
        <p:nvSpPr>
          <p:cNvPr id="5" name="Text 1"/>
          <p:cNvSpPr/>
          <p:nvPr/>
        </p:nvSpPr>
        <p:spPr>
          <a:xfrm>
            <a:off x="6280190" y="7223998"/>
            <a:ext cx="7556421" cy="326708"/>
          </a:xfrm>
          <a:prstGeom prst="rect">
            <a:avLst/>
          </a:prstGeom>
          <a:noFill/>
          <a:ln/>
        </p:spPr>
        <p:txBody>
          <a:bodyPr wrap="none" lIns="0" tIns="0" rIns="0" bIns="0" rtlCol="0" anchor="t"/>
          <a:lstStyle/>
          <a:p>
            <a:pPr marL="0" indent="0" algn="ctr">
              <a:lnSpc>
                <a:spcPts val="2550"/>
              </a:lnSpc>
              <a:buNone/>
            </a:pPr>
            <a:endParaRPr lang="en-US" sz="1600" dirty="0"/>
          </a:p>
        </p:txBody>
      </p:sp>
      <p:pic>
        <p:nvPicPr>
          <p:cNvPr id="7" name="Imagen 6">
            <a:extLst>
              <a:ext uri="{FF2B5EF4-FFF2-40B4-BE49-F238E27FC236}">
                <a16:creationId xmlns:a16="http://schemas.microsoft.com/office/drawing/2014/main" id="{740036F2-D96A-0C9F-83C0-E080444EDDEF}"/>
              </a:ext>
            </a:extLst>
          </p:cNvPr>
          <p:cNvPicPr>
            <a:picLocks noChangeAspect="1"/>
          </p:cNvPicPr>
          <p:nvPr/>
        </p:nvPicPr>
        <p:blipFill>
          <a:blip r:embed="rId5"/>
          <a:stretch>
            <a:fillRect/>
          </a:stretch>
        </p:blipFill>
        <p:spPr>
          <a:xfrm>
            <a:off x="12699486" y="7780258"/>
            <a:ext cx="1810003" cy="31436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95</TotalTime>
  <Words>652</Words>
  <Application>Microsoft Office PowerPoint</Application>
  <PresentationFormat>Personalizado</PresentationFormat>
  <Paragraphs>99</Paragraphs>
  <Slides>13</Slides>
  <Notes>12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13</vt:i4>
      </vt:variant>
    </vt:vector>
  </HeadingPairs>
  <TitlesOfParts>
    <vt:vector size="17" baseType="lpstr">
      <vt:lpstr>Arial</vt:lpstr>
      <vt:lpstr>Geist</vt:lpstr>
      <vt:lpstr>Noto Serif SC Bold</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GONZALO ESTEBAN TRONCOSO CORTES</cp:lastModifiedBy>
  <cp:revision>6</cp:revision>
  <dcterms:created xsi:type="dcterms:W3CDTF">2025-09-05T17:08:07Z</dcterms:created>
  <dcterms:modified xsi:type="dcterms:W3CDTF">2025-09-06T00:10:04Z</dcterms:modified>
</cp:coreProperties>
</file>